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Blinker" panose="02000000000000000000" pitchFamily="2" charset="0"/>
      <p:regular r:id="rId11"/>
    </p:embeddedFont>
    <p:embeddedFont>
      <p:font typeface="Calibri" panose="020F0502020204030204" pitchFamily="34" charset="0"/>
      <p:regular r:id="rId12"/>
      <p:bold r:id="rId13"/>
      <p:italic r:id="rId14"/>
      <p:boldItalic r:id="rId15"/>
    </p:embeddedFont>
    <p:embeddedFont>
      <p:font typeface="Garet" pitchFamily="2" charset="0"/>
      <p:regular r:id="rId16"/>
    </p:embeddedFont>
    <p:embeddedFont>
      <p:font typeface="Garet Bold" pitchFamily="2" charset="0"/>
      <p:regular r:id="rId17"/>
    </p:embeddedFont>
    <p:embeddedFont>
      <p:font typeface="Glacial Indifference" pitchFamily="2" charset="0"/>
      <p:regular r:id="rId18"/>
    </p:embeddedFont>
    <p:embeddedFont>
      <p:font typeface="Glacial Indifference Bold" pitchFamily="2" charset="0"/>
      <p:regular r:id="rId19"/>
    </p:embeddedFont>
    <p:embeddedFont>
      <p:font typeface="League Spartan" pitchFamily="2" charset="0"/>
      <p:regular r:id="rId20"/>
    </p:embeddedFont>
    <p:embeddedFont>
      <p:font typeface="Mont Bold" pitchFamily="2" charset="0"/>
      <p:regular r:id="rId21"/>
    </p:embeddedFont>
    <p:embeddedFont>
      <p:font typeface="Poppins" panose="020B0502040504020204" pitchFamily="34"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47" d="100"/>
          <a:sy n="47" d="100"/>
        </p:scale>
        <p:origin x="24"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font" Target="fonts/font3.fntdata" /><Relationship Id="rId18" Type="http://schemas.openxmlformats.org/officeDocument/2006/relationships/font" Target="fonts/font8.fntdata" /><Relationship Id="rId26" Type="http://schemas.openxmlformats.org/officeDocument/2006/relationships/presProps" Target="presProps.xml" /><Relationship Id="rId3" Type="http://schemas.openxmlformats.org/officeDocument/2006/relationships/slide" Target="slides/slide2.xml" /><Relationship Id="rId21" Type="http://schemas.openxmlformats.org/officeDocument/2006/relationships/font" Target="fonts/font11.fntdata" /><Relationship Id="rId7" Type="http://schemas.openxmlformats.org/officeDocument/2006/relationships/slide" Target="slides/slide6.xml" /><Relationship Id="rId12" Type="http://schemas.openxmlformats.org/officeDocument/2006/relationships/font" Target="fonts/font2.fntdata" /><Relationship Id="rId17" Type="http://schemas.openxmlformats.org/officeDocument/2006/relationships/font" Target="fonts/font7.fntdata" /><Relationship Id="rId25" Type="http://schemas.openxmlformats.org/officeDocument/2006/relationships/font" Target="fonts/font15.fntdata" /><Relationship Id="rId2" Type="http://schemas.openxmlformats.org/officeDocument/2006/relationships/slide" Target="slides/slide1.xml" /><Relationship Id="rId16" Type="http://schemas.openxmlformats.org/officeDocument/2006/relationships/font" Target="fonts/font6.fntdata" /><Relationship Id="rId20" Type="http://schemas.openxmlformats.org/officeDocument/2006/relationships/font" Target="fonts/font10.fntdata" /><Relationship Id="rId29"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font" Target="fonts/font1.fntdata" /><Relationship Id="rId24" Type="http://schemas.openxmlformats.org/officeDocument/2006/relationships/font" Target="fonts/font14.fntdata" /><Relationship Id="rId5" Type="http://schemas.openxmlformats.org/officeDocument/2006/relationships/slide" Target="slides/slide4.xml" /><Relationship Id="rId15" Type="http://schemas.openxmlformats.org/officeDocument/2006/relationships/font" Target="fonts/font5.fntdata" /><Relationship Id="rId23" Type="http://schemas.openxmlformats.org/officeDocument/2006/relationships/font" Target="fonts/font13.fntdata" /><Relationship Id="rId28" Type="http://schemas.openxmlformats.org/officeDocument/2006/relationships/theme" Target="theme/theme1.xml" /><Relationship Id="rId10" Type="http://schemas.openxmlformats.org/officeDocument/2006/relationships/slide" Target="slides/slide9.xml" /><Relationship Id="rId19" Type="http://schemas.openxmlformats.org/officeDocument/2006/relationships/font" Target="fonts/font9.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font" Target="fonts/font4.fntdata" /><Relationship Id="rId22" Type="http://schemas.openxmlformats.org/officeDocument/2006/relationships/font" Target="fonts/font12.fntdata" /><Relationship Id="rId27" Type="http://schemas.openxmlformats.org/officeDocument/2006/relationships/viewProps" Target="viewProp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2.svg" /><Relationship Id="rId7" Type="http://schemas.openxmlformats.org/officeDocument/2006/relationships/image" Target="../media/image6.svg" /><Relationship Id="rId2" Type="http://schemas.openxmlformats.org/officeDocument/2006/relationships/image" Target="../media/image1.png" /><Relationship Id="rId1" Type="http://schemas.openxmlformats.org/officeDocument/2006/relationships/slideLayout" Target="../slideLayouts/slideLayout7.xml" /><Relationship Id="rId6" Type="http://schemas.openxmlformats.org/officeDocument/2006/relationships/image" Target="../media/image5.png" /><Relationship Id="rId5" Type="http://schemas.openxmlformats.org/officeDocument/2006/relationships/image" Target="../media/image4.svg" /><Relationship Id="rId4" Type="http://schemas.openxmlformats.org/officeDocument/2006/relationships/image" Target="../media/image3.png" /></Relationships>
</file>

<file path=ppt/slides/_rels/slide2.xml.rels><?xml version="1.0" encoding="UTF-8" standalone="yes"?>
<Relationships xmlns="http://schemas.openxmlformats.org/package/2006/relationships"><Relationship Id="rId8" Type="http://schemas.openxmlformats.org/officeDocument/2006/relationships/image" Target="../media/image14.png" /><Relationship Id="rId3" Type="http://schemas.openxmlformats.org/officeDocument/2006/relationships/image" Target="../media/image9.png" /><Relationship Id="rId7" Type="http://schemas.openxmlformats.org/officeDocument/2006/relationships/image" Target="../media/image13.png" /><Relationship Id="rId2" Type="http://schemas.openxmlformats.org/officeDocument/2006/relationships/image" Target="../media/image8.jpeg" /><Relationship Id="rId1" Type="http://schemas.openxmlformats.org/officeDocument/2006/relationships/slideLayout" Target="../slideLayouts/slideLayout7.xml" /><Relationship Id="rId6" Type="http://schemas.openxmlformats.org/officeDocument/2006/relationships/image" Target="../media/image12.png" /><Relationship Id="rId5" Type="http://schemas.openxmlformats.org/officeDocument/2006/relationships/image" Target="../media/image11.svg" /><Relationship Id="rId4" Type="http://schemas.openxmlformats.org/officeDocument/2006/relationships/image" Target="../media/image10.png" /></Relationships>
</file>

<file path=ppt/slides/_rels/slide3.xml.rels><?xml version="1.0" encoding="UTF-8" standalone="yes"?>
<Relationships xmlns="http://schemas.openxmlformats.org/package/2006/relationships"><Relationship Id="rId8" Type="http://schemas.openxmlformats.org/officeDocument/2006/relationships/image" Target="../media/image18.jpeg" /><Relationship Id="rId3" Type="http://schemas.openxmlformats.org/officeDocument/2006/relationships/image" Target="../media/image9.png" /><Relationship Id="rId7" Type="http://schemas.openxmlformats.org/officeDocument/2006/relationships/image" Target="../media/image17.png" /><Relationship Id="rId2" Type="http://schemas.openxmlformats.org/officeDocument/2006/relationships/image" Target="../media/image8.jpeg" /><Relationship Id="rId1" Type="http://schemas.openxmlformats.org/officeDocument/2006/relationships/slideLayout" Target="../slideLayouts/slideLayout7.xml" /><Relationship Id="rId6" Type="http://schemas.openxmlformats.org/officeDocument/2006/relationships/image" Target="../media/image16.svg" /><Relationship Id="rId5" Type="http://schemas.openxmlformats.org/officeDocument/2006/relationships/image" Target="../media/image15.png" /><Relationship Id="rId4" Type="http://schemas.openxmlformats.org/officeDocument/2006/relationships/image" Target="../media/image14.png" /><Relationship Id="rId9" Type="http://schemas.openxmlformats.org/officeDocument/2006/relationships/image" Target="../media/image19.png" /></Relationships>
</file>

<file path=ppt/slides/_rels/slide4.xml.rels><?xml version="1.0" encoding="UTF-8" standalone="yes"?>
<Relationships xmlns="http://schemas.openxmlformats.org/package/2006/relationships"><Relationship Id="rId8" Type="http://schemas.openxmlformats.org/officeDocument/2006/relationships/image" Target="../media/image13.png" /><Relationship Id="rId3" Type="http://schemas.openxmlformats.org/officeDocument/2006/relationships/image" Target="../media/image9.png" /><Relationship Id="rId7" Type="http://schemas.openxmlformats.org/officeDocument/2006/relationships/image" Target="../media/image22.jpeg" /><Relationship Id="rId2" Type="http://schemas.openxmlformats.org/officeDocument/2006/relationships/image" Target="../media/image8.jpeg" /><Relationship Id="rId1" Type="http://schemas.openxmlformats.org/officeDocument/2006/relationships/slideLayout" Target="../slideLayouts/slideLayout7.xml" /><Relationship Id="rId6" Type="http://schemas.openxmlformats.org/officeDocument/2006/relationships/image" Target="../media/image17.png" /><Relationship Id="rId5" Type="http://schemas.openxmlformats.org/officeDocument/2006/relationships/image" Target="../media/image21.svg" /><Relationship Id="rId4" Type="http://schemas.openxmlformats.org/officeDocument/2006/relationships/image" Target="../media/image20.png" /><Relationship Id="rId9" Type="http://schemas.openxmlformats.org/officeDocument/2006/relationships/image" Target="../media/image14.png" /></Relationships>
</file>

<file path=ppt/slides/_rels/slide5.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image" Target="../media/image8.jpeg" /><Relationship Id="rId1" Type="http://schemas.openxmlformats.org/officeDocument/2006/relationships/slideLayout" Target="../slideLayouts/slideLayout7.xml" /><Relationship Id="rId6" Type="http://schemas.openxmlformats.org/officeDocument/2006/relationships/image" Target="../media/image14.png" /><Relationship Id="rId5" Type="http://schemas.openxmlformats.org/officeDocument/2006/relationships/image" Target="../media/image13.png" /><Relationship Id="rId4" Type="http://schemas.openxmlformats.org/officeDocument/2006/relationships/image" Target="../media/image24.jpeg" /></Relationships>
</file>

<file path=ppt/slides/_rels/slide6.xml.rels><?xml version="1.0" encoding="UTF-8" standalone="yes"?>
<Relationships xmlns="http://schemas.openxmlformats.org/package/2006/relationships"><Relationship Id="rId8" Type="http://schemas.openxmlformats.org/officeDocument/2006/relationships/image" Target="../media/image19.png" /><Relationship Id="rId3" Type="http://schemas.openxmlformats.org/officeDocument/2006/relationships/image" Target="../media/image9.png" /><Relationship Id="rId7" Type="http://schemas.openxmlformats.org/officeDocument/2006/relationships/image" Target="../media/image25.jpeg" /><Relationship Id="rId2" Type="http://schemas.openxmlformats.org/officeDocument/2006/relationships/image" Target="../media/image8.jpeg" /><Relationship Id="rId1" Type="http://schemas.openxmlformats.org/officeDocument/2006/relationships/slideLayout" Target="../slideLayouts/slideLayout7.xml" /><Relationship Id="rId6" Type="http://schemas.openxmlformats.org/officeDocument/2006/relationships/image" Target="../media/image16.svg" /><Relationship Id="rId5" Type="http://schemas.openxmlformats.org/officeDocument/2006/relationships/image" Target="../media/image15.png" /><Relationship Id="rId4" Type="http://schemas.openxmlformats.org/officeDocument/2006/relationships/image" Target="../media/image17.png" /><Relationship Id="rId9" Type="http://schemas.openxmlformats.org/officeDocument/2006/relationships/image" Target="../media/image26.png" /></Relationships>
</file>

<file path=ppt/slides/_rels/slide7.xml.rels><?xml version="1.0" encoding="UTF-8" standalone="yes"?>
<Relationships xmlns="http://schemas.openxmlformats.org/package/2006/relationships"><Relationship Id="rId8" Type="http://schemas.openxmlformats.org/officeDocument/2006/relationships/image" Target="../media/image26.png" /><Relationship Id="rId3" Type="http://schemas.openxmlformats.org/officeDocument/2006/relationships/image" Target="../media/image10.png" /><Relationship Id="rId7" Type="http://schemas.openxmlformats.org/officeDocument/2006/relationships/image" Target="../media/image29.png" /><Relationship Id="rId2" Type="http://schemas.openxmlformats.org/officeDocument/2006/relationships/image" Target="../media/image8.jpeg" /><Relationship Id="rId1" Type="http://schemas.openxmlformats.org/officeDocument/2006/relationships/slideLayout" Target="../slideLayouts/slideLayout7.xml" /><Relationship Id="rId6" Type="http://schemas.openxmlformats.org/officeDocument/2006/relationships/image" Target="../media/image28.jpeg" /><Relationship Id="rId5" Type="http://schemas.openxmlformats.org/officeDocument/2006/relationships/image" Target="../media/image27.png" /><Relationship Id="rId4" Type="http://schemas.openxmlformats.org/officeDocument/2006/relationships/image" Target="../media/image11.svg" /></Relationships>
</file>

<file path=ppt/slides/_rels/slide8.xml.rels><?xml version="1.0" encoding="UTF-8" standalone="yes"?>
<Relationships xmlns="http://schemas.openxmlformats.org/package/2006/relationships"><Relationship Id="rId3" Type="http://schemas.openxmlformats.org/officeDocument/2006/relationships/image" Target="../media/image30.png" /><Relationship Id="rId2" Type="http://schemas.openxmlformats.org/officeDocument/2006/relationships/image" Target="../media/image8.jpeg" /><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3" Type="http://schemas.openxmlformats.org/officeDocument/2006/relationships/image" Target="../media/image32.png" /><Relationship Id="rId2" Type="http://schemas.openxmlformats.org/officeDocument/2006/relationships/image" Target="../media/image31.jpeg" /><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5920341" y="-491728"/>
            <a:ext cx="4142416" cy="4114800"/>
          </a:xfrm>
          <a:custGeom>
            <a:avLst/>
            <a:gdLst/>
            <a:ahLst/>
            <a:cxnLst/>
            <a:rect l="l" t="t" r="r" b="b"/>
            <a:pathLst>
              <a:path w="4142416" h="4114800">
                <a:moveTo>
                  <a:pt x="0" y="0"/>
                </a:moveTo>
                <a:lnTo>
                  <a:pt x="4142416" y="0"/>
                </a:lnTo>
                <a:lnTo>
                  <a:pt x="4142416" y="4114800"/>
                </a:lnTo>
                <a:lnTo>
                  <a:pt x="0" y="4114800"/>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28379" y="5630466"/>
            <a:ext cx="3827148" cy="4114800"/>
          </a:xfrm>
          <a:custGeom>
            <a:avLst/>
            <a:gdLst/>
            <a:ahLst/>
            <a:cxnLst/>
            <a:rect l="l" t="t" r="r" b="b"/>
            <a:pathLst>
              <a:path w="3827148" h="4114800">
                <a:moveTo>
                  <a:pt x="0" y="0"/>
                </a:moveTo>
                <a:lnTo>
                  <a:pt x="3827148" y="0"/>
                </a:lnTo>
                <a:lnTo>
                  <a:pt x="3827148" y="4114800"/>
                </a:lnTo>
                <a:lnTo>
                  <a:pt x="0" y="4114800"/>
                </a:lnTo>
                <a:lnTo>
                  <a:pt x="0" y="0"/>
                </a:lnTo>
                <a:close/>
              </a:path>
            </a:pathLst>
          </a:custGeom>
          <a:blipFill>
            <a:blip r:embed="rId4">
              <a:alphaModFix amt="14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262259" y="681023"/>
            <a:ext cx="4368153" cy="4114800"/>
          </a:xfrm>
          <a:custGeom>
            <a:avLst/>
            <a:gdLst/>
            <a:ahLst/>
            <a:cxnLst/>
            <a:rect l="l" t="t" r="r" b="b"/>
            <a:pathLst>
              <a:path w="4368153" h="4114800">
                <a:moveTo>
                  <a:pt x="0" y="0"/>
                </a:moveTo>
                <a:lnTo>
                  <a:pt x="4368153" y="0"/>
                </a:lnTo>
                <a:lnTo>
                  <a:pt x="4368153" y="4114800"/>
                </a:lnTo>
                <a:lnTo>
                  <a:pt x="0" y="4114800"/>
                </a:lnTo>
                <a:lnTo>
                  <a:pt x="0" y="0"/>
                </a:lnTo>
                <a:close/>
              </a:path>
            </a:pathLst>
          </a:custGeom>
          <a:blipFill>
            <a:blip r:embed="rId6">
              <a:alphaModFix amt="23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TextBox 15"/>
          <p:cNvSpPr txBox="1"/>
          <p:nvPr/>
        </p:nvSpPr>
        <p:spPr>
          <a:xfrm>
            <a:off x="654061" y="5612606"/>
            <a:ext cx="10532560" cy="551433"/>
          </a:xfrm>
          <a:prstGeom prst="rect">
            <a:avLst/>
          </a:prstGeom>
        </p:spPr>
        <p:txBody>
          <a:bodyPr lIns="0" tIns="0" rIns="0" bIns="0" rtlCol="0" anchor="t">
            <a:spAutoFit/>
          </a:bodyPr>
          <a:lstStyle/>
          <a:p>
            <a:pPr algn="ctr">
              <a:lnSpc>
                <a:spcPts val="4320"/>
              </a:lnSpc>
            </a:pPr>
            <a:r>
              <a:rPr lang="en-US" sz="3600" spc="1152" dirty="0">
                <a:solidFill>
                  <a:srgbClr val="FFBD59"/>
                </a:solidFill>
                <a:latin typeface="Poppins"/>
              </a:rPr>
              <a:t>HACKTOBERFEST 1.0</a:t>
            </a:r>
          </a:p>
        </p:txBody>
      </p:sp>
      <p:sp>
        <p:nvSpPr>
          <p:cNvPr id="16" name="TextBox 16"/>
          <p:cNvSpPr txBox="1"/>
          <p:nvPr/>
        </p:nvSpPr>
        <p:spPr>
          <a:xfrm>
            <a:off x="-713457" y="3645694"/>
            <a:ext cx="13267596" cy="3693319"/>
          </a:xfrm>
          <a:prstGeom prst="rect">
            <a:avLst/>
          </a:prstGeom>
        </p:spPr>
        <p:txBody>
          <a:bodyPr lIns="0" tIns="0" rIns="0" bIns="0" rtlCol="0" anchor="t">
            <a:spAutoFit/>
          </a:bodyPr>
          <a:lstStyle/>
          <a:p>
            <a:pPr algn="ctr">
              <a:lnSpc>
                <a:spcPts val="14400"/>
              </a:lnSpc>
            </a:pPr>
            <a:r>
              <a:rPr lang="en-US" sz="12000" dirty="0">
                <a:solidFill>
                  <a:srgbClr val="FFFFFF"/>
                </a:solidFill>
                <a:latin typeface="Mont Bold"/>
              </a:rPr>
              <a:t>SPAM BYTES</a:t>
            </a:r>
          </a:p>
          <a:p>
            <a:pPr algn="ctr">
              <a:lnSpc>
                <a:spcPts val="14400"/>
              </a:lnSpc>
            </a:pPr>
            <a:endParaRPr lang="en-US" sz="12000" dirty="0">
              <a:solidFill>
                <a:srgbClr val="FFFFFF"/>
              </a:solidFill>
              <a:latin typeface="Mont Bold"/>
            </a:endParaRPr>
          </a:p>
        </p:txBody>
      </p:sp>
      <p:pic>
        <p:nvPicPr>
          <p:cNvPr id="18" name="Picture 17">
            <a:extLst>
              <a:ext uri="{FF2B5EF4-FFF2-40B4-BE49-F238E27FC236}">
                <a16:creationId xmlns:a16="http://schemas.microsoft.com/office/drawing/2014/main" id="{A1643634-47E7-D849-E905-162802F9D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52600" y="-266700"/>
            <a:ext cx="4761905" cy="47619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6905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dirty="0"/>
          </a:p>
        </p:txBody>
      </p:sp>
      <p:sp>
        <p:nvSpPr>
          <p:cNvPr id="3" name="Freeform 3"/>
          <p:cNvSpPr/>
          <p:nvPr/>
        </p:nvSpPr>
        <p:spPr>
          <a:xfrm>
            <a:off x="13900097" y="-3632307"/>
            <a:ext cx="8775807" cy="8775807"/>
          </a:xfrm>
          <a:custGeom>
            <a:avLst/>
            <a:gdLst/>
            <a:ahLst/>
            <a:cxnLst/>
            <a:rect l="l" t="t" r="r" b="b"/>
            <a:pathLst>
              <a:path w="8775807" h="8775807">
                <a:moveTo>
                  <a:pt x="0" y="0"/>
                </a:moveTo>
                <a:lnTo>
                  <a:pt x="8775806" y="0"/>
                </a:lnTo>
                <a:lnTo>
                  <a:pt x="8775806" y="8775807"/>
                </a:lnTo>
                <a:lnTo>
                  <a:pt x="0" y="8775807"/>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a:off x="8985519" y="2032951"/>
            <a:ext cx="3945958" cy="4812144"/>
          </a:xfrm>
          <a:custGeom>
            <a:avLst/>
            <a:gdLst/>
            <a:ahLst/>
            <a:cxnLst/>
            <a:rect l="l" t="t" r="r" b="b"/>
            <a:pathLst>
              <a:path w="3945958" h="4812144">
                <a:moveTo>
                  <a:pt x="0" y="0"/>
                </a:moveTo>
                <a:lnTo>
                  <a:pt x="3945958" y="0"/>
                </a:lnTo>
                <a:lnTo>
                  <a:pt x="3945958" y="4812144"/>
                </a:lnTo>
                <a:lnTo>
                  <a:pt x="0" y="481214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p>
        </p:txBody>
      </p:sp>
      <p:sp>
        <p:nvSpPr>
          <p:cNvPr id="5" name="TextBox 5"/>
          <p:cNvSpPr txBox="1"/>
          <p:nvPr/>
        </p:nvSpPr>
        <p:spPr>
          <a:xfrm>
            <a:off x="748552" y="1074518"/>
            <a:ext cx="8005709" cy="2101857"/>
          </a:xfrm>
          <a:prstGeom prst="rect">
            <a:avLst/>
          </a:prstGeom>
        </p:spPr>
        <p:txBody>
          <a:bodyPr lIns="0" tIns="0" rIns="0" bIns="0" rtlCol="0" anchor="t">
            <a:spAutoFit/>
          </a:bodyPr>
          <a:lstStyle/>
          <a:p>
            <a:pPr marL="0" lvl="0" indent="0" algn="l">
              <a:lnSpc>
                <a:spcPts val="7967"/>
              </a:lnSpc>
              <a:spcBef>
                <a:spcPct val="0"/>
              </a:spcBef>
            </a:pPr>
            <a:r>
              <a:rPr lang="en-US" sz="7967" dirty="0">
                <a:solidFill>
                  <a:srgbClr val="F5F5F3"/>
                </a:solidFill>
                <a:latin typeface="League Spartan"/>
              </a:rPr>
              <a:t>Calorie Tracker</a:t>
            </a:r>
            <a:endParaRPr lang="en-US" sz="7967" u="none" strike="noStrike" dirty="0">
              <a:solidFill>
                <a:srgbClr val="F5F5F3"/>
              </a:solidFill>
              <a:latin typeface="League Spartan"/>
            </a:endParaRPr>
          </a:p>
        </p:txBody>
      </p:sp>
      <p:sp>
        <p:nvSpPr>
          <p:cNvPr id="6" name="TextBox 6"/>
          <p:cNvSpPr txBox="1"/>
          <p:nvPr/>
        </p:nvSpPr>
        <p:spPr>
          <a:xfrm>
            <a:off x="748552" y="3176375"/>
            <a:ext cx="7851171" cy="1903213"/>
          </a:xfrm>
          <a:prstGeom prst="rect">
            <a:avLst/>
          </a:prstGeom>
        </p:spPr>
        <p:txBody>
          <a:bodyPr wrap="square" lIns="0" tIns="0" rIns="0" bIns="0" rtlCol="0" anchor="t">
            <a:spAutoFit/>
          </a:bodyPr>
          <a:lstStyle/>
          <a:p>
            <a:pPr marL="0" lvl="0" indent="0" algn="l">
              <a:lnSpc>
                <a:spcPts val="2954"/>
              </a:lnSpc>
              <a:spcBef>
                <a:spcPct val="0"/>
              </a:spcBef>
            </a:pPr>
            <a:r>
              <a:rPr lang="en-US" sz="1969" u="none" strike="noStrike" dirty="0">
                <a:solidFill>
                  <a:srgbClr val="F5F5F3"/>
                </a:solidFill>
                <a:latin typeface="Mont Bold"/>
              </a:rPr>
              <a:t>he business model aims to address the problem of ineffective calorie intake monitoring and the lack of personalized diet recommendations. This problem is driven by several factors:.</a:t>
            </a:r>
          </a:p>
          <a:p>
            <a:pPr marL="0" lvl="0" indent="0" algn="l">
              <a:lnSpc>
                <a:spcPts val="2954"/>
              </a:lnSpc>
              <a:spcBef>
                <a:spcPct val="0"/>
              </a:spcBef>
            </a:pPr>
            <a:r>
              <a:rPr lang="en-US" sz="1969" dirty="0">
                <a:solidFill>
                  <a:srgbClr val="F5F5F3"/>
                </a:solidFill>
                <a:latin typeface="Mont Bold"/>
              </a:rPr>
              <a:t>1.Complexity</a:t>
            </a:r>
          </a:p>
          <a:p>
            <a:pPr marL="0" lvl="0" indent="0" algn="l">
              <a:lnSpc>
                <a:spcPts val="2954"/>
              </a:lnSpc>
              <a:spcBef>
                <a:spcPct val="0"/>
              </a:spcBef>
            </a:pPr>
            <a:r>
              <a:rPr lang="en-US" sz="1969" dirty="0">
                <a:solidFill>
                  <a:srgbClr val="F5F5F3"/>
                </a:solidFill>
                <a:latin typeface="Mont Bold"/>
              </a:rPr>
              <a:t>2.Nutrition awareness</a:t>
            </a:r>
          </a:p>
        </p:txBody>
      </p:sp>
      <p:sp>
        <p:nvSpPr>
          <p:cNvPr id="7" name="TextBox 7"/>
          <p:cNvSpPr txBox="1"/>
          <p:nvPr/>
        </p:nvSpPr>
        <p:spPr>
          <a:xfrm>
            <a:off x="903091" y="5355470"/>
            <a:ext cx="7478909" cy="3826817"/>
          </a:xfrm>
          <a:prstGeom prst="rect">
            <a:avLst/>
          </a:prstGeom>
        </p:spPr>
        <p:txBody>
          <a:bodyPr wrap="square" lIns="0" tIns="0" rIns="0" bIns="0" rtlCol="0" anchor="t">
            <a:spAutoFit/>
          </a:bodyPr>
          <a:lstStyle/>
          <a:p>
            <a:pPr marL="0" lvl="0" indent="0" algn="l">
              <a:lnSpc>
                <a:spcPts val="2954"/>
              </a:lnSpc>
              <a:spcBef>
                <a:spcPct val="0"/>
              </a:spcBef>
            </a:pPr>
            <a:r>
              <a:rPr lang="en-US" sz="1969" u="none" strike="noStrike" dirty="0">
                <a:solidFill>
                  <a:srgbClr val="F5F5F3"/>
                </a:solidFill>
                <a:latin typeface="Mont Bold"/>
              </a:rPr>
              <a:t>The problem is important and relevant because it directly impacts people's health, well-being, and lifestyle. It matters to those seeking to improve their health, manage their weight, follow specific diets, understand the nutritional value of their food, or address chronic health conditions. It's also important for people who value convenience and want to prevent health issues. In short, it's about providing individuals with the tools and information they need to make informed dietary choices and lead healthier lives.</a:t>
            </a:r>
          </a:p>
        </p:txBody>
      </p:sp>
      <p:grpSp>
        <p:nvGrpSpPr>
          <p:cNvPr id="9" name="Group 9"/>
          <p:cNvGrpSpPr>
            <a:grpSpLocks noChangeAspect="1"/>
          </p:cNvGrpSpPr>
          <p:nvPr/>
        </p:nvGrpSpPr>
        <p:grpSpPr>
          <a:xfrm>
            <a:off x="10958498" y="285875"/>
            <a:ext cx="6300802" cy="8985167"/>
            <a:chOff x="0" y="0"/>
            <a:chExt cx="4292600" cy="6121400"/>
          </a:xfrm>
        </p:grpSpPr>
        <p:sp>
          <p:nvSpPr>
            <p:cNvPr id="10" name="Freeform 10"/>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6"/>
              <a:stretch>
                <a:fillRect l="-20377" r="-20377"/>
              </a:stretch>
            </a:blipFill>
          </p:spPr>
          <p:txBody>
            <a:bodyPr/>
            <a:lstStyle/>
            <a:p>
              <a:endParaRPr lang="en-US"/>
            </a:p>
          </p:txBody>
        </p:sp>
        <p:sp>
          <p:nvSpPr>
            <p:cNvPr id="11" name="Freeform 11"/>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7"/>
              <a:stretch>
                <a:fillRect/>
              </a:stretch>
            </a:blipFill>
          </p:spPr>
          <p:txBody>
            <a:bodyPr/>
            <a:lstStyle/>
            <a:p>
              <a:endParaRPr lang="en-US"/>
            </a:p>
          </p:txBody>
        </p:sp>
      </p:grpSp>
      <p:sp>
        <p:nvSpPr>
          <p:cNvPr id="12" name="Freeform 12"/>
          <p:cNvSpPr/>
          <p:nvPr/>
        </p:nvSpPr>
        <p:spPr>
          <a:xfrm rot="-5618979">
            <a:off x="13635652" y="7714883"/>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8"/>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4328708" y="-3650166"/>
            <a:ext cx="8775807" cy="8775807"/>
          </a:xfrm>
          <a:custGeom>
            <a:avLst/>
            <a:gdLst/>
            <a:ahLst/>
            <a:cxnLst/>
            <a:rect l="l" t="t" r="r" b="b"/>
            <a:pathLst>
              <a:path w="8775807" h="8775807">
                <a:moveTo>
                  <a:pt x="0" y="0"/>
                </a:moveTo>
                <a:lnTo>
                  <a:pt x="8775806" y="0"/>
                </a:lnTo>
                <a:lnTo>
                  <a:pt x="8775806" y="8775807"/>
                </a:lnTo>
                <a:lnTo>
                  <a:pt x="0" y="8775807"/>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rot="-5618979">
            <a:off x="6194724" y="7286406"/>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4"/>
            <a:stretch>
              <a:fillRect/>
            </a:stretch>
          </a:blipFill>
        </p:spPr>
        <p:txBody>
          <a:bodyPr/>
          <a:lstStyle/>
          <a:p>
            <a:endParaRPr lang="en-US"/>
          </a:p>
        </p:txBody>
      </p:sp>
      <p:sp>
        <p:nvSpPr>
          <p:cNvPr id="5" name="Freeform 5"/>
          <p:cNvSpPr/>
          <p:nvPr/>
        </p:nvSpPr>
        <p:spPr>
          <a:xfrm>
            <a:off x="0" y="7023157"/>
            <a:ext cx="3688198" cy="5338181"/>
          </a:xfrm>
          <a:custGeom>
            <a:avLst/>
            <a:gdLst/>
            <a:ahLst/>
            <a:cxnLst/>
            <a:rect l="l" t="t" r="r" b="b"/>
            <a:pathLst>
              <a:path w="3688198" h="5338181">
                <a:moveTo>
                  <a:pt x="0" y="0"/>
                </a:moveTo>
                <a:lnTo>
                  <a:pt x="3688198" y="0"/>
                </a:lnTo>
                <a:lnTo>
                  <a:pt x="3688198" y="5338181"/>
                </a:lnTo>
                <a:lnTo>
                  <a:pt x="0" y="53381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922700" y="-1727306"/>
            <a:ext cx="3488408" cy="5912556"/>
          </a:xfrm>
          <a:custGeom>
            <a:avLst/>
            <a:gdLst/>
            <a:ahLst/>
            <a:cxnLst/>
            <a:rect l="l" t="t" r="r" b="b"/>
            <a:pathLst>
              <a:path w="3488408" h="5912556">
                <a:moveTo>
                  <a:pt x="0" y="0"/>
                </a:moveTo>
                <a:lnTo>
                  <a:pt x="3488408" y="0"/>
                </a:lnTo>
                <a:lnTo>
                  <a:pt x="3488408" y="5912556"/>
                </a:lnTo>
                <a:lnTo>
                  <a:pt x="0" y="5912556"/>
                </a:lnTo>
                <a:lnTo>
                  <a:pt x="0" y="0"/>
                </a:lnTo>
                <a:close/>
              </a:path>
            </a:pathLst>
          </a:custGeom>
          <a:blipFill>
            <a:blip r:embed="rId7"/>
            <a:stretch>
              <a:fillRect/>
            </a:stretch>
          </a:blipFill>
        </p:spPr>
        <p:txBody>
          <a:bodyPr/>
          <a:lstStyle/>
          <a:p>
            <a:endParaRPr lang="en-US"/>
          </a:p>
        </p:txBody>
      </p:sp>
      <p:grpSp>
        <p:nvGrpSpPr>
          <p:cNvPr id="7" name="Group 7"/>
          <p:cNvGrpSpPr>
            <a:grpSpLocks noChangeAspect="1"/>
          </p:cNvGrpSpPr>
          <p:nvPr/>
        </p:nvGrpSpPr>
        <p:grpSpPr>
          <a:xfrm>
            <a:off x="696792" y="1711818"/>
            <a:ext cx="6489085" cy="6827646"/>
            <a:chOff x="0" y="0"/>
            <a:chExt cx="5842000" cy="6146800"/>
          </a:xfrm>
        </p:grpSpPr>
        <p:sp>
          <p:nvSpPr>
            <p:cNvPr id="8" name="Freeform 8"/>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8"/>
              <a:stretch>
                <a:fillRect l="-28962" r="-28962"/>
              </a:stretch>
            </a:blipFill>
          </p:spPr>
          <p:txBody>
            <a:bodyPr/>
            <a:lstStyle/>
            <a:p>
              <a:endParaRPr lang="en-US"/>
            </a:p>
          </p:txBody>
        </p:sp>
        <p:sp>
          <p:nvSpPr>
            <p:cNvPr id="9" name="Freeform 9"/>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9"/>
              <a:stretch>
                <a:fillRect t="-286" b="-286"/>
              </a:stretch>
            </a:blipFill>
          </p:spPr>
          <p:txBody>
            <a:bodyPr/>
            <a:lstStyle/>
            <a:p>
              <a:endParaRPr lang="en-US"/>
            </a:p>
          </p:txBody>
        </p:sp>
      </p:grpSp>
      <p:grpSp>
        <p:nvGrpSpPr>
          <p:cNvPr id="10" name="Group 10"/>
          <p:cNvGrpSpPr/>
          <p:nvPr/>
        </p:nvGrpSpPr>
        <p:grpSpPr>
          <a:xfrm>
            <a:off x="8525286" y="1371847"/>
            <a:ext cx="7626482" cy="5432928"/>
            <a:chOff x="0" y="190500"/>
            <a:chExt cx="10168642" cy="7243905"/>
          </a:xfrm>
        </p:grpSpPr>
        <p:sp>
          <p:nvSpPr>
            <p:cNvPr id="11" name="TextBox 11"/>
            <p:cNvSpPr txBox="1"/>
            <p:nvPr/>
          </p:nvSpPr>
          <p:spPr>
            <a:xfrm>
              <a:off x="0" y="2924366"/>
              <a:ext cx="10168642" cy="4510039"/>
            </a:xfrm>
            <a:prstGeom prst="rect">
              <a:avLst/>
            </a:prstGeom>
          </p:spPr>
          <p:txBody>
            <a:bodyPr lIns="0" tIns="0" rIns="0" bIns="0" rtlCol="0" anchor="t">
              <a:spAutoFit/>
            </a:bodyPr>
            <a:lstStyle/>
            <a:p>
              <a:pPr marL="0" lvl="0" indent="0" algn="l">
                <a:lnSpc>
                  <a:spcPts val="3777"/>
                </a:lnSpc>
                <a:spcBef>
                  <a:spcPct val="0"/>
                </a:spcBef>
              </a:pPr>
              <a:r>
                <a:rPr lang="en-US" sz="2905" u="none" strike="noStrike" dirty="0">
                  <a:solidFill>
                    <a:srgbClr val="FFFFFF"/>
                  </a:solidFill>
                  <a:latin typeface="Glacial Indifference"/>
                </a:rPr>
                <a:t> </a:t>
              </a:r>
              <a:r>
                <a:rPr lang="en-US" sz="2905" dirty="0">
                  <a:solidFill>
                    <a:srgbClr val="FFFFFF"/>
                  </a:solidFill>
                  <a:latin typeface="Glacial Indifference"/>
                </a:rPr>
                <a:t>W</a:t>
              </a:r>
              <a:r>
                <a:rPr lang="en-US" sz="2905" u="none" strike="noStrike" dirty="0">
                  <a:solidFill>
                    <a:srgbClr val="FFFFFF"/>
                  </a:solidFill>
                  <a:latin typeface="Glacial Indifference"/>
                </a:rPr>
                <a:t>e can create an app that helps you track your daily calorie intake, gives you personalized diet plans based on your goals and preferences, and provides nutritional analysis to help you make informed choices about your diet. It's like having a personal nutritionist in your pocket! </a:t>
              </a:r>
            </a:p>
            <a:p>
              <a:pPr marL="0" lvl="0" indent="0" algn="l">
                <a:lnSpc>
                  <a:spcPts val="3777"/>
                </a:lnSpc>
                <a:spcBef>
                  <a:spcPct val="0"/>
                </a:spcBef>
              </a:pPr>
              <a:endParaRPr lang="en-US" sz="2905" u="none" strike="noStrike" dirty="0">
                <a:solidFill>
                  <a:srgbClr val="FFFFFF"/>
                </a:solidFill>
                <a:latin typeface="Glacial Indifference"/>
              </a:endParaRPr>
            </a:p>
          </p:txBody>
        </p:sp>
        <p:sp>
          <p:nvSpPr>
            <p:cNvPr id="12" name="TextBox 12"/>
            <p:cNvSpPr txBox="1"/>
            <p:nvPr/>
          </p:nvSpPr>
          <p:spPr>
            <a:xfrm>
              <a:off x="0" y="190500"/>
              <a:ext cx="10168642" cy="1775821"/>
            </a:xfrm>
            <a:prstGeom prst="rect">
              <a:avLst/>
            </a:prstGeom>
          </p:spPr>
          <p:txBody>
            <a:bodyPr lIns="0" tIns="0" rIns="0" bIns="0" rtlCol="0" anchor="t">
              <a:spAutoFit/>
            </a:bodyPr>
            <a:lstStyle/>
            <a:p>
              <a:pPr marL="0" lvl="0" indent="0" algn="l">
                <a:lnSpc>
                  <a:spcPts val="9685"/>
                </a:lnSpc>
                <a:spcBef>
                  <a:spcPct val="0"/>
                </a:spcBef>
              </a:pPr>
              <a:r>
                <a:rPr lang="en-US" sz="9685" u="none" strike="noStrike">
                  <a:solidFill>
                    <a:srgbClr val="FFFFFF"/>
                  </a:solidFill>
                  <a:latin typeface="League Spartan"/>
                </a:rPr>
                <a:t>Solution</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dirty="0"/>
          </a:p>
        </p:txBody>
      </p:sp>
      <p:sp>
        <p:nvSpPr>
          <p:cNvPr id="3" name="Freeform 3"/>
          <p:cNvSpPr/>
          <p:nvPr/>
        </p:nvSpPr>
        <p:spPr>
          <a:xfrm>
            <a:off x="-3012179" y="-3359203"/>
            <a:ext cx="7088151" cy="7088151"/>
          </a:xfrm>
          <a:custGeom>
            <a:avLst/>
            <a:gdLst/>
            <a:ahLst/>
            <a:cxnLst/>
            <a:rect l="l" t="t" r="r" b="b"/>
            <a:pathLst>
              <a:path w="7088151" h="7088151">
                <a:moveTo>
                  <a:pt x="0" y="0"/>
                </a:moveTo>
                <a:lnTo>
                  <a:pt x="7088151" y="0"/>
                </a:lnTo>
                <a:lnTo>
                  <a:pt x="7088151" y="7088151"/>
                </a:lnTo>
                <a:lnTo>
                  <a:pt x="0" y="7088151"/>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a:off x="9375057" y="1874865"/>
            <a:ext cx="3945958" cy="4812144"/>
          </a:xfrm>
          <a:custGeom>
            <a:avLst/>
            <a:gdLst/>
            <a:ahLst/>
            <a:cxnLst/>
            <a:rect l="l" t="t" r="r" b="b"/>
            <a:pathLst>
              <a:path w="3945958" h="4812144">
                <a:moveTo>
                  <a:pt x="0" y="0"/>
                </a:moveTo>
                <a:lnTo>
                  <a:pt x="3945959" y="0"/>
                </a:lnTo>
                <a:lnTo>
                  <a:pt x="3945959" y="4812145"/>
                </a:lnTo>
                <a:lnTo>
                  <a:pt x="0" y="481214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rnd">
            <a:noFill/>
            <a:prstDash val="solid"/>
            <a:round/>
          </a:ln>
        </p:spPr>
        <p:txBody>
          <a:bodyPr/>
          <a:lstStyle/>
          <a:p>
            <a:endParaRPr lang="en-US"/>
          </a:p>
        </p:txBody>
      </p:sp>
      <p:sp>
        <p:nvSpPr>
          <p:cNvPr id="5" name="TextBox 5"/>
          <p:cNvSpPr txBox="1"/>
          <p:nvPr/>
        </p:nvSpPr>
        <p:spPr>
          <a:xfrm>
            <a:off x="748552" y="1074518"/>
            <a:ext cx="8005709" cy="3078916"/>
          </a:xfrm>
          <a:prstGeom prst="rect">
            <a:avLst/>
          </a:prstGeom>
        </p:spPr>
        <p:txBody>
          <a:bodyPr lIns="0" tIns="0" rIns="0" bIns="0" rtlCol="0" anchor="t">
            <a:spAutoFit/>
          </a:bodyPr>
          <a:lstStyle/>
          <a:p>
            <a:pPr marL="0" lvl="0" indent="0" algn="l">
              <a:lnSpc>
                <a:spcPts val="7967"/>
              </a:lnSpc>
              <a:spcBef>
                <a:spcPct val="0"/>
              </a:spcBef>
            </a:pPr>
            <a:r>
              <a:rPr lang="en-US" sz="7967" u="none" strike="noStrike">
                <a:solidFill>
                  <a:srgbClr val="F5F5F3"/>
                </a:solidFill>
                <a:latin typeface="League Spartan"/>
              </a:rPr>
              <a:t>Key Features and Functionality</a:t>
            </a:r>
          </a:p>
        </p:txBody>
      </p:sp>
      <p:grpSp>
        <p:nvGrpSpPr>
          <p:cNvPr id="6" name="Group 6"/>
          <p:cNvGrpSpPr/>
          <p:nvPr/>
        </p:nvGrpSpPr>
        <p:grpSpPr>
          <a:xfrm>
            <a:off x="152400" y="4076700"/>
            <a:ext cx="9994696" cy="5079604"/>
            <a:chOff x="-394181" y="-4543792"/>
            <a:chExt cx="12925573" cy="6772807"/>
          </a:xfrm>
        </p:grpSpPr>
        <p:sp>
          <p:nvSpPr>
            <p:cNvPr id="7" name="TextBox 7"/>
            <p:cNvSpPr txBox="1"/>
            <p:nvPr/>
          </p:nvSpPr>
          <p:spPr>
            <a:xfrm>
              <a:off x="373531" y="-218700"/>
              <a:ext cx="12157861" cy="518432"/>
            </a:xfrm>
            <a:prstGeom prst="rect">
              <a:avLst/>
            </a:prstGeom>
          </p:spPr>
          <p:txBody>
            <a:bodyPr lIns="0" tIns="0" rIns="0" bIns="0" rtlCol="0" anchor="t">
              <a:spAutoFit/>
            </a:bodyPr>
            <a:lstStyle/>
            <a:p>
              <a:pPr marL="0" lvl="0" indent="0" algn="l">
                <a:lnSpc>
                  <a:spcPts val="3341"/>
                </a:lnSpc>
                <a:spcBef>
                  <a:spcPct val="0"/>
                </a:spcBef>
              </a:pPr>
              <a:endParaRPr lang="en-US" sz="2227" u="none" strike="noStrike" dirty="0">
                <a:solidFill>
                  <a:srgbClr val="F5F5F3"/>
                </a:solidFill>
                <a:latin typeface="Glacial Indifference Bold"/>
              </a:endParaRPr>
            </a:p>
          </p:txBody>
        </p:sp>
        <p:sp>
          <p:nvSpPr>
            <p:cNvPr id="8" name="TextBox 8"/>
            <p:cNvSpPr txBox="1"/>
            <p:nvPr/>
          </p:nvSpPr>
          <p:spPr>
            <a:xfrm>
              <a:off x="-394181" y="-4543792"/>
              <a:ext cx="12552040" cy="6725262"/>
            </a:xfrm>
            <a:prstGeom prst="rect">
              <a:avLst/>
            </a:prstGeom>
          </p:spPr>
          <p:txBody>
            <a:bodyPr wrap="square" lIns="0" tIns="0" rIns="0" bIns="0" rtlCol="0" anchor="t">
              <a:spAutoFit/>
            </a:bodyPr>
            <a:lstStyle/>
            <a:p>
              <a:pPr marL="0" lvl="0" indent="0" algn="l">
                <a:lnSpc>
                  <a:spcPts val="3341"/>
                </a:lnSpc>
                <a:spcBef>
                  <a:spcPct val="0"/>
                </a:spcBef>
              </a:pPr>
              <a:r>
                <a:rPr lang="en-US" sz="2227" u="none" strike="noStrike" dirty="0">
                  <a:solidFill>
                    <a:srgbClr val="F5F5F3"/>
                  </a:solidFill>
                  <a:latin typeface="Glacial Indifference Bold"/>
                </a:rPr>
                <a:t> </a:t>
              </a:r>
            </a:p>
            <a:p>
              <a:pPr marL="0" lvl="0" indent="0" algn="l">
                <a:lnSpc>
                  <a:spcPts val="3341"/>
                </a:lnSpc>
                <a:spcBef>
                  <a:spcPct val="0"/>
                </a:spcBef>
              </a:pPr>
              <a:r>
                <a:rPr lang="en-US" sz="2227" u="none" strike="noStrike" dirty="0">
                  <a:solidFill>
                    <a:srgbClr val="F5F5F3"/>
                  </a:solidFill>
                  <a:latin typeface="Glacial Indifference Bold"/>
                </a:rPr>
                <a:t>Here are the key features and functionality of the app:</a:t>
              </a:r>
            </a:p>
            <a:p>
              <a:pPr marL="457200" lvl="0" indent="-457200" algn="l">
                <a:lnSpc>
                  <a:spcPts val="3341"/>
                </a:lnSpc>
                <a:spcBef>
                  <a:spcPct val="0"/>
                </a:spcBef>
                <a:buAutoNum type="arabicPeriod"/>
              </a:pPr>
              <a:r>
                <a:rPr lang="en-US" sz="2227" u="none" strike="noStrike" dirty="0">
                  <a:solidFill>
                    <a:srgbClr val="F5F5F3"/>
                  </a:solidFill>
                  <a:latin typeface="Glacial Indifference Bold"/>
                </a:rPr>
                <a:t>Calorie tracking to monitor your daily intake easily.</a:t>
              </a:r>
            </a:p>
            <a:p>
              <a:pPr marL="457200" lvl="0" indent="-457200" algn="l">
                <a:lnSpc>
                  <a:spcPts val="3341"/>
                </a:lnSpc>
                <a:spcBef>
                  <a:spcPct val="0"/>
                </a:spcBef>
                <a:buAutoNum type="arabicPeriod"/>
              </a:pPr>
              <a:r>
                <a:rPr lang="en-US" sz="2227" u="none" strike="noStrike" dirty="0">
                  <a:solidFill>
                    <a:srgbClr val="F5F5F3"/>
                  </a:solidFill>
                  <a:latin typeface="Glacial Indifference Bold"/>
                </a:rPr>
                <a:t> Personalized diet plans tailored to your goals and preferences.</a:t>
              </a:r>
            </a:p>
            <a:p>
              <a:pPr marL="457200" lvl="0" indent="-457200" algn="l">
                <a:lnSpc>
                  <a:spcPts val="3341"/>
                </a:lnSpc>
                <a:spcBef>
                  <a:spcPct val="0"/>
                </a:spcBef>
                <a:buAutoNum type="arabicPeriod"/>
              </a:pPr>
              <a:r>
                <a:rPr lang="en-US" sz="2227" u="none" strike="noStrike" dirty="0">
                  <a:solidFill>
                    <a:srgbClr val="F5F5F3"/>
                  </a:solidFill>
                  <a:latin typeface="Glacial Indifference Bold"/>
                </a:rPr>
                <a:t> Nutritional analysis for insightful dietary choices.</a:t>
              </a:r>
            </a:p>
            <a:p>
              <a:pPr marL="457200" lvl="0" indent="-457200" algn="l">
                <a:lnSpc>
                  <a:spcPts val="3341"/>
                </a:lnSpc>
                <a:spcBef>
                  <a:spcPct val="0"/>
                </a:spcBef>
                <a:buAutoNum type="arabicPeriod"/>
              </a:pPr>
              <a:r>
                <a:rPr lang="en-US" sz="2227" u="none" strike="noStrike" dirty="0">
                  <a:solidFill>
                    <a:srgbClr val="F5F5F3"/>
                  </a:solidFill>
                  <a:latin typeface="Glacial Indifference Bold"/>
                </a:rPr>
                <a:t> Extensive food database for accurate calorie tracking.</a:t>
              </a:r>
            </a:p>
            <a:p>
              <a:pPr marL="457200" lvl="0" indent="-457200" algn="l">
                <a:lnSpc>
                  <a:spcPts val="3341"/>
                </a:lnSpc>
                <a:spcBef>
                  <a:spcPct val="0"/>
                </a:spcBef>
                <a:buAutoNum type="arabicPeriod"/>
              </a:pPr>
              <a:r>
                <a:rPr lang="en-US" sz="2227" u="none" strike="noStrike" dirty="0">
                  <a:solidFill>
                    <a:srgbClr val="F5F5F3"/>
                  </a:solidFill>
                  <a:latin typeface="Glacial Indifference Bold"/>
                </a:rPr>
                <a:t> Barcode scanning for quick and precise calorie information.</a:t>
              </a:r>
            </a:p>
            <a:p>
              <a:pPr marL="457200" lvl="0" indent="-457200" algn="l">
                <a:lnSpc>
                  <a:spcPts val="3341"/>
                </a:lnSpc>
                <a:spcBef>
                  <a:spcPct val="0"/>
                </a:spcBef>
                <a:buAutoNum type="arabicPeriod"/>
              </a:pPr>
              <a:r>
                <a:rPr lang="en-US" sz="2227" u="none" strike="noStrike" dirty="0">
                  <a:solidFill>
                    <a:srgbClr val="F5F5F3"/>
                  </a:solidFill>
                  <a:latin typeface="Glacial Indifference Bold"/>
                </a:rPr>
                <a:t> Meal recommendations based on your needs</a:t>
              </a:r>
            </a:p>
            <a:p>
              <a:pPr marL="457200" lvl="0" indent="-457200" algn="l">
                <a:lnSpc>
                  <a:spcPts val="3341"/>
                </a:lnSpc>
                <a:spcBef>
                  <a:spcPct val="0"/>
                </a:spcBef>
                <a:buAutoNum type="arabicPeriod"/>
              </a:pPr>
              <a:r>
                <a:rPr lang="en-US" sz="2227" u="none" strike="noStrike" dirty="0">
                  <a:solidFill>
                    <a:srgbClr val="F5F5F3"/>
                  </a:solidFill>
                  <a:latin typeface="Glacial Indifference Bold"/>
                </a:rPr>
                <a:t> Progress tracking to monitor your journey.</a:t>
              </a:r>
            </a:p>
            <a:p>
              <a:pPr marL="457200" lvl="0" indent="-457200" algn="l">
                <a:lnSpc>
                  <a:spcPts val="3341"/>
                </a:lnSpc>
                <a:spcBef>
                  <a:spcPct val="0"/>
                </a:spcBef>
                <a:buAutoNum type="arabicPeriod"/>
              </a:pPr>
              <a:r>
                <a:rPr lang="en-US" sz="2227" u="none" strike="noStrike" dirty="0">
                  <a:solidFill>
                    <a:srgbClr val="F5F5F3"/>
                  </a:solidFill>
                  <a:latin typeface="Glacial Indifference Bold"/>
                </a:rPr>
                <a:t> Integration with fitness trackers for a holistic view of health.</a:t>
              </a:r>
            </a:p>
            <a:p>
              <a:pPr lvl="0" algn="l">
                <a:lnSpc>
                  <a:spcPts val="3341"/>
                </a:lnSpc>
                <a:spcBef>
                  <a:spcPct val="0"/>
                </a:spcBef>
              </a:pPr>
              <a:r>
                <a:rPr lang="en-US" sz="2227" u="none" strike="noStrike" dirty="0">
                  <a:solidFill>
                    <a:srgbClr val="F5F5F3"/>
                  </a:solidFill>
                  <a:latin typeface="Glacial Indifference Bold"/>
                </a:rPr>
                <a:t>9.    Recipe suggestions to keep your meals exciting.</a:t>
              </a:r>
            </a:p>
            <a:p>
              <a:pPr lvl="0" algn="l">
                <a:lnSpc>
                  <a:spcPts val="3341"/>
                </a:lnSpc>
                <a:spcBef>
                  <a:spcPct val="0"/>
                </a:spcBef>
              </a:pPr>
              <a:r>
                <a:rPr lang="en-US" sz="2227" u="none" strike="noStrike" dirty="0">
                  <a:solidFill>
                    <a:srgbClr val="F5F5F3"/>
                  </a:solidFill>
                  <a:latin typeface="Glacial Indifference Bold"/>
                </a:rPr>
                <a:t>10.   Community support for motivation and tips. </a:t>
              </a:r>
            </a:p>
          </p:txBody>
        </p:sp>
        <p:sp>
          <p:nvSpPr>
            <p:cNvPr id="9" name="TextBox 9"/>
            <p:cNvSpPr txBox="1"/>
            <p:nvPr/>
          </p:nvSpPr>
          <p:spPr>
            <a:xfrm>
              <a:off x="0" y="1710583"/>
              <a:ext cx="12157861" cy="518432"/>
            </a:xfrm>
            <a:prstGeom prst="rect">
              <a:avLst/>
            </a:prstGeom>
          </p:spPr>
          <p:txBody>
            <a:bodyPr lIns="0" tIns="0" rIns="0" bIns="0" rtlCol="0" anchor="t">
              <a:spAutoFit/>
            </a:bodyPr>
            <a:lstStyle/>
            <a:p>
              <a:pPr marL="0" lvl="0" indent="0" algn="l">
                <a:lnSpc>
                  <a:spcPts val="3341"/>
                </a:lnSpc>
                <a:spcBef>
                  <a:spcPct val="0"/>
                </a:spcBef>
              </a:pPr>
              <a:r>
                <a:rPr lang="en-US" sz="2227" u="none" strike="noStrike" dirty="0">
                  <a:solidFill>
                    <a:srgbClr val="F5F5F3"/>
                  </a:solidFill>
                  <a:latin typeface="Glacial Indifference Bold"/>
                </a:rPr>
                <a:t>.</a:t>
              </a:r>
            </a:p>
          </p:txBody>
        </p:sp>
      </p:grpSp>
      <p:sp>
        <p:nvSpPr>
          <p:cNvPr id="10" name="Freeform 10"/>
          <p:cNvSpPr/>
          <p:nvPr/>
        </p:nvSpPr>
        <p:spPr>
          <a:xfrm>
            <a:off x="14841110" y="-1815313"/>
            <a:ext cx="4199972" cy="7118597"/>
          </a:xfrm>
          <a:custGeom>
            <a:avLst/>
            <a:gdLst/>
            <a:ahLst/>
            <a:cxnLst/>
            <a:rect l="l" t="t" r="r" b="b"/>
            <a:pathLst>
              <a:path w="4199972" h="7118597">
                <a:moveTo>
                  <a:pt x="0" y="0"/>
                </a:moveTo>
                <a:lnTo>
                  <a:pt x="4199972" y="0"/>
                </a:lnTo>
                <a:lnTo>
                  <a:pt x="4199972" y="7118598"/>
                </a:lnTo>
                <a:lnTo>
                  <a:pt x="0" y="7118598"/>
                </a:lnTo>
                <a:lnTo>
                  <a:pt x="0" y="0"/>
                </a:lnTo>
                <a:close/>
              </a:path>
            </a:pathLst>
          </a:custGeom>
          <a:blipFill>
            <a:blip r:embed="rId6"/>
            <a:stretch>
              <a:fillRect/>
            </a:stretch>
          </a:blipFill>
        </p:spPr>
        <p:txBody>
          <a:bodyPr/>
          <a:lstStyle/>
          <a:p>
            <a:endParaRPr lang="en-US"/>
          </a:p>
        </p:txBody>
      </p:sp>
      <p:grpSp>
        <p:nvGrpSpPr>
          <p:cNvPr id="11" name="Group 11"/>
          <p:cNvGrpSpPr>
            <a:grpSpLocks noChangeAspect="1"/>
          </p:cNvGrpSpPr>
          <p:nvPr/>
        </p:nvGrpSpPr>
        <p:grpSpPr>
          <a:xfrm>
            <a:off x="10958498" y="285875"/>
            <a:ext cx="6300802" cy="8985167"/>
            <a:chOff x="0" y="0"/>
            <a:chExt cx="4292600" cy="6121400"/>
          </a:xfrm>
        </p:grpSpPr>
        <p:sp>
          <p:nvSpPr>
            <p:cNvPr id="12" name="Freeform 12"/>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7"/>
              <a:stretch>
                <a:fillRect l="-46104" r="-68336"/>
              </a:stretch>
            </a:blipFill>
          </p:spPr>
          <p:txBody>
            <a:bodyPr/>
            <a:lstStyle/>
            <a:p>
              <a:endParaRPr lang="en-US"/>
            </a:p>
          </p:txBody>
        </p:sp>
        <p:sp>
          <p:nvSpPr>
            <p:cNvPr id="13" name="Freeform 13"/>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8"/>
              <a:stretch>
                <a:fillRect/>
              </a:stretch>
            </a:blipFill>
          </p:spPr>
          <p:txBody>
            <a:bodyPr/>
            <a:lstStyle/>
            <a:p>
              <a:endParaRPr lang="en-US"/>
            </a:p>
          </p:txBody>
        </p:sp>
      </p:grpSp>
      <p:sp>
        <p:nvSpPr>
          <p:cNvPr id="14" name="Freeform 14"/>
          <p:cNvSpPr/>
          <p:nvPr/>
        </p:nvSpPr>
        <p:spPr>
          <a:xfrm rot="-5618979">
            <a:off x="13635652" y="7714883"/>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9"/>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grpSp>
        <p:nvGrpSpPr>
          <p:cNvPr id="3" name="Group 3"/>
          <p:cNvGrpSpPr/>
          <p:nvPr/>
        </p:nvGrpSpPr>
        <p:grpSpPr>
          <a:xfrm>
            <a:off x="8488709" y="2456641"/>
            <a:ext cx="8408404" cy="5413407"/>
            <a:chOff x="0" y="142875"/>
            <a:chExt cx="11211206" cy="7217876"/>
          </a:xfrm>
        </p:grpSpPr>
        <p:sp>
          <p:nvSpPr>
            <p:cNvPr id="4" name="TextBox 4"/>
            <p:cNvSpPr txBox="1"/>
            <p:nvPr/>
          </p:nvSpPr>
          <p:spPr>
            <a:xfrm>
              <a:off x="0" y="142875"/>
              <a:ext cx="11211206" cy="1474259"/>
            </a:xfrm>
            <a:prstGeom prst="rect">
              <a:avLst/>
            </a:prstGeom>
          </p:spPr>
          <p:txBody>
            <a:bodyPr lIns="0" tIns="0" rIns="0" bIns="0" rtlCol="0" anchor="t">
              <a:spAutoFit/>
            </a:bodyPr>
            <a:lstStyle/>
            <a:p>
              <a:pPr marL="0" lvl="0" indent="0" algn="l">
                <a:lnSpc>
                  <a:spcPts val="8000"/>
                </a:lnSpc>
                <a:spcBef>
                  <a:spcPct val="0"/>
                </a:spcBef>
              </a:pPr>
              <a:r>
                <a:rPr lang="en-US" sz="8000" u="none" strike="noStrike">
                  <a:solidFill>
                    <a:srgbClr val="F5F5F3"/>
                  </a:solidFill>
                  <a:latin typeface="League Spartan"/>
                </a:rPr>
                <a:t>Social impact</a:t>
              </a:r>
            </a:p>
          </p:txBody>
        </p:sp>
        <p:sp>
          <p:nvSpPr>
            <p:cNvPr id="5" name="TextBox 5"/>
            <p:cNvSpPr txBox="1"/>
            <p:nvPr/>
          </p:nvSpPr>
          <p:spPr>
            <a:xfrm>
              <a:off x="0" y="2218318"/>
              <a:ext cx="11211206" cy="5142433"/>
            </a:xfrm>
            <a:prstGeom prst="rect">
              <a:avLst/>
            </a:prstGeom>
          </p:spPr>
          <p:txBody>
            <a:bodyPr lIns="0" tIns="0" rIns="0" bIns="0" rtlCol="0" anchor="t">
              <a:spAutoFit/>
            </a:bodyPr>
            <a:lstStyle/>
            <a:p>
              <a:pPr marL="0" lvl="0" indent="0" algn="l">
                <a:lnSpc>
                  <a:spcPts val="3750"/>
                </a:lnSpc>
                <a:spcBef>
                  <a:spcPct val="0"/>
                </a:spcBef>
              </a:pPr>
              <a:r>
                <a:rPr lang="en-US" sz="2500" dirty="0">
                  <a:solidFill>
                    <a:srgbClr val="F5F5F3"/>
                  </a:solidFill>
                  <a:latin typeface="Glacial Indifference Bold"/>
                </a:rPr>
                <a:t>T</a:t>
              </a:r>
              <a:r>
                <a:rPr lang="en-US" sz="2500" u="none" strike="noStrike" dirty="0">
                  <a:solidFill>
                    <a:srgbClr val="F5F5F3"/>
                  </a:solidFill>
                  <a:latin typeface="Glacial Indifference Bold"/>
                </a:rPr>
                <a:t>he social impact of the app would be promoting healthier lifestyles and empowering individuals to make informed dietary choices. It can help people monitor their calorie intake, receive personalized diet plans, and gain insights into their nutritional needs. This can contribute to improved overall well-being and a healthier society</a:t>
              </a:r>
            </a:p>
            <a:p>
              <a:pPr marL="0" lvl="0" indent="0" algn="l">
                <a:lnSpc>
                  <a:spcPts val="3750"/>
                </a:lnSpc>
                <a:spcBef>
                  <a:spcPct val="0"/>
                </a:spcBef>
              </a:pPr>
              <a:endParaRPr lang="en-US" sz="2500" u="none" strike="noStrike" dirty="0">
                <a:solidFill>
                  <a:srgbClr val="F5F5F3"/>
                </a:solidFill>
                <a:latin typeface="Glacial Indifference Bold"/>
              </a:endParaRPr>
            </a:p>
          </p:txBody>
        </p:sp>
        <p:sp>
          <p:nvSpPr>
            <p:cNvPr id="6" name="TextBox 6"/>
            <p:cNvSpPr txBox="1"/>
            <p:nvPr/>
          </p:nvSpPr>
          <p:spPr>
            <a:xfrm>
              <a:off x="0" y="3403700"/>
              <a:ext cx="11211206" cy="594180"/>
            </a:xfrm>
            <a:prstGeom prst="rect">
              <a:avLst/>
            </a:prstGeom>
          </p:spPr>
          <p:txBody>
            <a:bodyPr lIns="0" tIns="0" rIns="0" bIns="0" rtlCol="0" anchor="t">
              <a:spAutoFit/>
            </a:bodyPr>
            <a:lstStyle/>
            <a:p>
              <a:pPr marL="0" lvl="0" indent="0" algn="l">
                <a:lnSpc>
                  <a:spcPts val="3750"/>
                </a:lnSpc>
                <a:spcBef>
                  <a:spcPct val="0"/>
                </a:spcBef>
              </a:pPr>
              <a:endParaRPr lang="en-US" sz="2500" u="none" strike="noStrike" dirty="0">
                <a:solidFill>
                  <a:srgbClr val="F5F5F3"/>
                </a:solidFill>
                <a:latin typeface="Glacial Indifference Bold"/>
              </a:endParaRPr>
            </a:p>
          </p:txBody>
        </p:sp>
        <p:sp>
          <p:nvSpPr>
            <p:cNvPr id="7" name="TextBox 7"/>
            <p:cNvSpPr txBox="1"/>
            <p:nvPr/>
          </p:nvSpPr>
          <p:spPr>
            <a:xfrm>
              <a:off x="0" y="5224083"/>
              <a:ext cx="11211206" cy="594180"/>
            </a:xfrm>
            <a:prstGeom prst="rect">
              <a:avLst/>
            </a:prstGeom>
          </p:spPr>
          <p:txBody>
            <a:bodyPr lIns="0" tIns="0" rIns="0" bIns="0" rtlCol="0" anchor="t">
              <a:spAutoFit/>
            </a:bodyPr>
            <a:lstStyle/>
            <a:p>
              <a:pPr marL="0" lvl="0" indent="0" algn="l">
                <a:lnSpc>
                  <a:spcPts val="3750"/>
                </a:lnSpc>
                <a:spcBef>
                  <a:spcPct val="0"/>
                </a:spcBef>
              </a:pPr>
              <a:endParaRPr lang="en-US" sz="2500" u="none" strike="noStrike" dirty="0">
                <a:solidFill>
                  <a:srgbClr val="F5F5F3"/>
                </a:solidFill>
                <a:latin typeface="Glacial Indifference Bold"/>
              </a:endParaRPr>
            </a:p>
          </p:txBody>
        </p:sp>
      </p:grpSp>
      <p:sp>
        <p:nvSpPr>
          <p:cNvPr id="8" name="Freeform 8"/>
          <p:cNvSpPr/>
          <p:nvPr/>
        </p:nvSpPr>
        <p:spPr>
          <a:xfrm rot="248256">
            <a:off x="-1019990" y="2813203"/>
            <a:ext cx="6732779" cy="8394802"/>
          </a:xfrm>
          <a:custGeom>
            <a:avLst/>
            <a:gdLst/>
            <a:ahLst/>
            <a:cxnLst/>
            <a:rect l="l" t="t" r="r" b="b"/>
            <a:pathLst>
              <a:path w="6732779" h="8394802">
                <a:moveTo>
                  <a:pt x="0" y="0"/>
                </a:moveTo>
                <a:lnTo>
                  <a:pt x="6732780" y="0"/>
                </a:lnTo>
                <a:lnTo>
                  <a:pt x="6732780" y="8394802"/>
                </a:lnTo>
                <a:lnTo>
                  <a:pt x="0" y="8394802"/>
                </a:lnTo>
                <a:lnTo>
                  <a:pt x="0" y="0"/>
                </a:lnTo>
                <a:close/>
              </a:path>
            </a:pathLst>
          </a:custGeom>
          <a:blipFill>
            <a:blip r:embed="rId3"/>
            <a:stretch>
              <a:fillRect/>
            </a:stretch>
          </a:blipFill>
        </p:spPr>
        <p:txBody>
          <a:bodyPr/>
          <a:lstStyle/>
          <a:p>
            <a:endParaRPr lang="en-US"/>
          </a:p>
        </p:txBody>
      </p:sp>
      <p:grpSp>
        <p:nvGrpSpPr>
          <p:cNvPr id="9" name="Group 9"/>
          <p:cNvGrpSpPr>
            <a:grpSpLocks noChangeAspect="1"/>
          </p:cNvGrpSpPr>
          <p:nvPr/>
        </p:nvGrpSpPr>
        <p:grpSpPr>
          <a:xfrm>
            <a:off x="699821" y="273133"/>
            <a:ext cx="6300802" cy="8985167"/>
            <a:chOff x="0" y="0"/>
            <a:chExt cx="4292600" cy="6121400"/>
          </a:xfrm>
        </p:grpSpPr>
        <p:sp>
          <p:nvSpPr>
            <p:cNvPr id="10" name="Freeform 10"/>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4"/>
              <a:stretch>
                <a:fillRect l="-53707" r="-31491"/>
              </a:stretch>
            </a:blipFill>
          </p:spPr>
          <p:txBody>
            <a:bodyPr/>
            <a:lstStyle/>
            <a:p>
              <a:endParaRPr lang="en-US"/>
            </a:p>
          </p:txBody>
        </p:sp>
        <p:sp>
          <p:nvSpPr>
            <p:cNvPr id="11" name="Freeform 11"/>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5"/>
              <a:stretch>
                <a:fillRect/>
              </a:stretch>
            </a:blipFill>
          </p:spPr>
          <p:txBody>
            <a:bodyPr/>
            <a:lstStyle/>
            <a:p>
              <a:endParaRPr lang="en-US"/>
            </a:p>
          </p:txBody>
        </p:sp>
      </p:grpSp>
      <p:sp>
        <p:nvSpPr>
          <p:cNvPr id="12" name="Freeform 12"/>
          <p:cNvSpPr/>
          <p:nvPr/>
        </p:nvSpPr>
        <p:spPr>
          <a:xfrm rot="-5618979">
            <a:off x="4059852" y="8000758"/>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3012179" y="-3359203"/>
            <a:ext cx="7088151" cy="7088151"/>
          </a:xfrm>
          <a:custGeom>
            <a:avLst/>
            <a:gdLst/>
            <a:ahLst/>
            <a:cxnLst/>
            <a:rect l="l" t="t" r="r" b="b"/>
            <a:pathLst>
              <a:path w="7088151" h="7088151">
                <a:moveTo>
                  <a:pt x="0" y="0"/>
                </a:moveTo>
                <a:lnTo>
                  <a:pt x="7088151" y="0"/>
                </a:lnTo>
                <a:lnTo>
                  <a:pt x="7088151" y="7088151"/>
                </a:lnTo>
                <a:lnTo>
                  <a:pt x="0" y="7088151"/>
                </a:lnTo>
                <a:lnTo>
                  <a:pt x="0" y="0"/>
                </a:lnTo>
                <a:close/>
              </a:path>
            </a:pathLst>
          </a:custGeom>
          <a:blipFill>
            <a:blip r:embed="rId3">
              <a:alphaModFix amt="80000"/>
            </a:blip>
            <a:stretch>
              <a:fillRect/>
            </a:stretch>
          </a:blipFill>
        </p:spPr>
        <p:txBody>
          <a:bodyPr/>
          <a:lstStyle/>
          <a:p>
            <a:endParaRPr lang="en-US"/>
          </a:p>
        </p:txBody>
      </p:sp>
      <p:sp>
        <p:nvSpPr>
          <p:cNvPr id="4" name="TextBox 4"/>
          <p:cNvSpPr txBox="1"/>
          <p:nvPr/>
        </p:nvSpPr>
        <p:spPr>
          <a:xfrm>
            <a:off x="1517306" y="1932947"/>
            <a:ext cx="5970165" cy="1964236"/>
          </a:xfrm>
          <a:prstGeom prst="rect">
            <a:avLst/>
          </a:prstGeom>
        </p:spPr>
        <p:txBody>
          <a:bodyPr lIns="0" tIns="0" rIns="0" bIns="0" rtlCol="0" anchor="t">
            <a:spAutoFit/>
          </a:bodyPr>
          <a:lstStyle/>
          <a:p>
            <a:pPr marL="0" lvl="0" indent="0" algn="l">
              <a:lnSpc>
                <a:spcPts val="7582"/>
              </a:lnSpc>
              <a:spcBef>
                <a:spcPct val="0"/>
              </a:spcBef>
            </a:pPr>
            <a:r>
              <a:rPr lang="en-US" sz="7582">
                <a:solidFill>
                  <a:srgbClr val="F5F5F3"/>
                </a:solidFill>
                <a:latin typeface="League Spartan"/>
              </a:rPr>
              <a:t>Revenue M</a:t>
            </a:r>
            <a:r>
              <a:rPr lang="en-US" sz="7582" u="none" strike="noStrike">
                <a:solidFill>
                  <a:srgbClr val="F5F5F3"/>
                </a:solidFill>
                <a:latin typeface="League Spartan"/>
              </a:rPr>
              <a:t>odel</a:t>
            </a:r>
          </a:p>
        </p:txBody>
      </p:sp>
      <p:sp>
        <p:nvSpPr>
          <p:cNvPr id="5" name="TextBox 5"/>
          <p:cNvSpPr txBox="1"/>
          <p:nvPr/>
        </p:nvSpPr>
        <p:spPr>
          <a:xfrm>
            <a:off x="856532" y="3897183"/>
            <a:ext cx="6630940" cy="5362815"/>
          </a:xfrm>
          <a:prstGeom prst="rect">
            <a:avLst/>
          </a:prstGeom>
        </p:spPr>
        <p:txBody>
          <a:bodyPr wrap="square" lIns="0" tIns="0" rIns="0" bIns="0" rtlCol="0" anchor="t">
            <a:spAutoFit/>
          </a:bodyPr>
          <a:lstStyle/>
          <a:p>
            <a:pPr marL="0" lvl="0" indent="0" algn="l">
              <a:lnSpc>
                <a:spcPts val="2957"/>
              </a:lnSpc>
              <a:spcBef>
                <a:spcPct val="0"/>
              </a:spcBef>
            </a:pPr>
            <a:r>
              <a:rPr lang="en-US" sz="2274" u="none" strike="noStrike" dirty="0">
                <a:solidFill>
                  <a:srgbClr val="F5F5F3"/>
                </a:solidFill>
                <a:latin typeface="Glacial Indifference"/>
              </a:rPr>
              <a:t> The revenue model for the app could include various strategies, such as:</a:t>
            </a:r>
          </a:p>
          <a:p>
            <a:pPr marL="457200" lvl="0" indent="-457200" algn="l">
              <a:lnSpc>
                <a:spcPts val="2957"/>
              </a:lnSpc>
              <a:spcBef>
                <a:spcPct val="0"/>
              </a:spcBef>
              <a:buAutoNum type="arabicPeriod"/>
            </a:pPr>
            <a:r>
              <a:rPr lang="en-US" sz="2274" u="none" strike="noStrike" dirty="0">
                <a:solidFill>
                  <a:srgbClr val="F5F5F3"/>
                </a:solidFill>
                <a:latin typeface="Glacial Indifference"/>
              </a:rPr>
              <a:t>In-app purchases for premium features or additional personalized recommendations.</a:t>
            </a:r>
          </a:p>
          <a:p>
            <a:pPr marL="457200" lvl="0" indent="-457200" algn="l">
              <a:lnSpc>
                <a:spcPts val="2957"/>
              </a:lnSpc>
              <a:spcBef>
                <a:spcPct val="0"/>
              </a:spcBef>
              <a:buAutoNum type="arabicPeriod"/>
            </a:pPr>
            <a:r>
              <a:rPr lang="en-US" sz="2274" u="none" strike="noStrike" dirty="0">
                <a:solidFill>
                  <a:srgbClr val="F5F5F3"/>
                </a:solidFill>
                <a:latin typeface="Glacial Indifference"/>
              </a:rPr>
              <a:t>Subscriptions for exclusive content, advanced tracking, or personalized coaching.</a:t>
            </a:r>
          </a:p>
          <a:p>
            <a:pPr marL="457200" lvl="0" indent="-457200" algn="l">
              <a:lnSpc>
                <a:spcPts val="2957"/>
              </a:lnSpc>
              <a:spcBef>
                <a:spcPct val="0"/>
              </a:spcBef>
              <a:buAutoNum type="arabicPeriod"/>
            </a:pPr>
            <a:r>
              <a:rPr lang="en-US" sz="2274" u="none" strike="noStrike" dirty="0">
                <a:solidFill>
                  <a:srgbClr val="F5F5F3"/>
                </a:solidFill>
                <a:latin typeface="Glacial Indifference"/>
              </a:rPr>
              <a:t> Partnerships with fitness or wellness brands for sponsored content or product placements.</a:t>
            </a:r>
          </a:p>
          <a:p>
            <a:pPr marL="457200" lvl="0" indent="-457200" algn="l">
              <a:lnSpc>
                <a:spcPts val="2957"/>
              </a:lnSpc>
              <a:spcBef>
                <a:spcPct val="0"/>
              </a:spcBef>
              <a:buAutoNum type="arabicPeriod"/>
            </a:pPr>
            <a:r>
              <a:rPr lang="en-US" sz="2274" u="none" strike="noStrike" dirty="0">
                <a:solidFill>
                  <a:srgbClr val="F5F5F3"/>
                </a:solidFill>
                <a:latin typeface="Glacial Indifference"/>
              </a:rPr>
              <a:t> Advertising, where relevant health and nutrition brands can display targeted ads within the app. </a:t>
            </a:r>
          </a:p>
          <a:p>
            <a:pPr lvl="0" algn="l">
              <a:lnSpc>
                <a:spcPts val="2957"/>
              </a:lnSpc>
              <a:spcBef>
                <a:spcPct val="0"/>
              </a:spcBef>
            </a:pPr>
            <a:r>
              <a:rPr lang="en-US" sz="2274" u="none" strike="noStrike" dirty="0">
                <a:solidFill>
                  <a:srgbClr val="F5F5F3"/>
                </a:solidFill>
                <a:latin typeface="Glacial Indifference"/>
              </a:rPr>
              <a:t>These are just a few potential revenue streams that can be explored. The specific model can be tailored based on the target audience and market dynamics. </a:t>
            </a:r>
          </a:p>
          <a:p>
            <a:pPr marL="0" lvl="0" indent="0" algn="l">
              <a:lnSpc>
                <a:spcPts val="2957"/>
              </a:lnSpc>
              <a:spcBef>
                <a:spcPct val="0"/>
              </a:spcBef>
            </a:pPr>
            <a:endParaRPr lang="en-US" sz="2274" u="none" strike="noStrike" dirty="0">
              <a:solidFill>
                <a:srgbClr val="F5F5F3"/>
              </a:solidFill>
              <a:latin typeface="Glacial Indifference"/>
            </a:endParaRPr>
          </a:p>
        </p:txBody>
      </p:sp>
      <p:sp>
        <p:nvSpPr>
          <p:cNvPr id="6" name="Freeform 6"/>
          <p:cNvSpPr/>
          <p:nvPr/>
        </p:nvSpPr>
        <p:spPr>
          <a:xfrm>
            <a:off x="13231497" y="830322"/>
            <a:ext cx="4199972" cy="7118597"/>
          </a:xfrm>
          <a:custGeom>
            <a:avLst/>
            <a:gdLst/>
            <a:ahLst/>
            <a:cxnLst/>
            <a:rect l="l" t="t" r="r" b="b"/>
            <a:pathLst>
              <a:path w="4199972" h="7118597">
                <a:moveTo>
                  <a:pt x="0" y="0"/>
                </a:moveTo>
                <a:lnTo>
                  <a:pt x="4199973" y="0"/>
                </a:lnTo>
                <a:lnTo>
                  <a:pt x="4199973" y="7118597"/>
                </a:lnTo>
                <a:lnTo>
                  <a:pt x="0" y="7118597"/>
                </a:lnTo>
                <a:lnTo>
                  <a:pt x="0" y="0"/>
                </a:lnTo>
                <a:close/>
              </a:path>
            </a:pathLst>
          </a:custGeom>
          <a:blipFill>
            <a:blip r:embed="rId4"/>
            <a:stretch>
              <a:fillRect/>
            </a:stretch>
          </a:blipFill>
        </p:spPr>
        <p:txBody>
          <a:bodyPr/>
          <a:lstStyle/>
          <a:p>
            <a:endParaRPr lang="en-US"/>
          </a:p>
        </p:txBody>
      </p:sp>
      <p:sp>
        <p:nvSpPr>
          <p:cNvPr id="7" name="Freeform 7"/>
          <p:cNvSpPr/>
          <p:nvPr/>
        </p:nvSpPr>
        <p:spPr>
          <a:xfrm>
            <a:off x="9781231" y="6424232"/>
            <a:ext cx="3688198" cy="5338181"/>
          </a:xfrm>
          <a:custGeom>
            <a:avLst/>
            <a:gdLst/>
            <a:ahLst/>
            <a:cxnLst/>
            <a:rect l="l" t="t" r="r" b="b"/>
            <a:pathLst>
              <a:path w="3688198" h="5338181">
                <a:moveTo>
                  <a:pt x="0" y="0"/>
                </a:moveTo>
                <a:lnTo>
                  <a:pt x="3688198" y="0"/>
                </a:lnTo>
                <a:lnTo>
                  <a:pt x="3688198" y="5338181"/>
                </a:lnTo>
                <a:lnTo>
                  <a:pt x="0" y="53381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a:grpSpLocks noChangeAspect="1"/>
          </p:cNvGrpSpPr>
          <p:nvPr/>
        </p:nvGrpSpPr>
        <p:grpSpPr>
          <a:xfrm>
            <a:off x="9595119" y="868389"/>
            <a:ext cx="5970165" cy="6281652"/>
            <a:chOff x="0" y="0"/>
            <a:chExt cx="5842000" cy="6146800"/>
          </a:xfrm>
        </p:grpSpPr>
        <p:sp>
          <p:nvSpPr>
            <p:cNvPr id="9" name="Freeform 9"/>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7"/>
              <a:stretch>
                <a:fillRect l="-26897" r="-31323"/>
              </a:stretch>
            </a:blipFill>
          </p:spPr>
          <p:txBody>
            <a:bodyPr/>
            <a:lstStyle/>
            <a:p>
              <a:endParaRPr lang="en-US"/>
            </a:p>
          </p:txBody>
        </p:sp>
        <p:sp>
          <p:nvSpPr>
            <p:cNvPr id="10" name="Freeform 10"/>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8"/>
              <a:stretch>
                <a:fillRect t="-286" b="-286"/>
              </a:stretch>
            </a:blipFill>
          </p:spPr>
          <p:txBody>
            <a:bodyPr/>
            <a:lstStyle/>
            <a:p>
              <a:endParaRPr lang="en-US"/>
            </a:p>
          </p:txBody>
        </p:sp>
      </p:grpSp>
      <p:sp>
        <p:nvSpPr>
          <p:cNvPr id="11" name="Freeform 11"/>
          <p:cNvSpPr/>
          <p:nvPr/>
        </p:nvSpPr>
        <p:spPr>
          <a:xfrm>
            <a:off x="9221137" y="226832"/>
            <a:ext cx="2851363" cy="1283113"/>
          </a:xfrm>
          <a:custGeom>
            <a:avLst/>
            <a:gdLst/>
            <a:ahLst/>
            <a:cxnLst/>
            <a:rect l="l" t="t" r="r" b="b"/>
            <a:pathLst>
              <a:path w="2851363" h="1283113">
                <a:moveTo>
                  <a:pt x="0" y="0"/>
                </a:moveTo>
                <a:lnTo>
                  <a:pt x="2851363" y="0"/>
                </a:lnTo>
                <a:lnTo>
                  <a:pt x="2851363" y="1283113"/>
                </a:lnTo>
                <a:lnTo>
                  <a:pt x="0" y="1283113"/>
                </a:lnTo>
                <a:lnTo>
                  <a:pt x="0" y="0"/>
                </a:lnTo>
                <a:close/>
              </a:path>
            </a:pathLst>
          </a:custGeom>
          <a:blipFill>
            <a:blip r:embed="rId9"/>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105421" y="5792898"/>
            <a:ext cx="4268242" cy="5205173"/>
          </a:xfrm>
          <a:custGeom>
            <a:avLst/>
            <a:gdLst/>
            <a:ahLst/>
            <a:cxnLst/>
            <a:rect l="l" t="t" r="r" b="b"/>
            <a:pathLst>
              <a:path w="4268242" h="5205173">
                <a:moveTo>
                  <a:pt x="0" y="0"/>
                </a:moveTo>
                <a:lnTo>
                  <a:pt x="4268242" y="0"/>
                </a:lnTo>
                <a:lnTo>
                  <a:pt x="4268242" y="5205173"/>
                </a:lnTo>
                <a:lnTo>
                  <a:pt x="0" y="520517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rnd">
            <a:noFill/>
            <a:prstDash val="solid"/>
            <a:round/>
          </a:ln>
        </p:spPr>
        <p:txBody>
          <a:bodyPr/>
          <a:lstStyle/>
          <a:p>
            <a:endParaRPr lang="en-US"/>
          </a:p>
        </p:txBody>
      </p:sp>
      <p:sp>
        <p:nvSpPr>
          <p:cNvPr id="4" name="Freeform 4"/>
          <p:cNvSpPr/>
          <p:nvPr/>
        </p:nvSpPr>
        <p:spPr>
          <a:xfrm rot="107392">
            <a:off x="1646012" y="2840914"/>
            <a:ext cx="5872729" cy="5903967"/>
          </a:xfrm>
          <a:custGeom>
            <a:avLst/>
            <a:gdLst/>
            <a:ahLst/>
            <a:cxnLst/>
            <a:rect l="l" t="t" r="r" b="b"/>
            <a:pathLst>
              <a:path w="5872729" h="5903967">
                <a:moveTo>
                  <a:pt x="0" y="0"/>
                </a:moveTo>
                <a:lnTo>
                  <a:pt x="5872729" y="0"/>
                </a:lnTo>
                <a:lnTo>
                  <a:pt x="5872729" y="5903968"/>
                </a:lnTo>
                <a:lnTo>
                  <a:pt x="0" y="5903968"/>
                </a:lnTo>
                <a:lnTo>
                  <a:pt x="0" y="0"/>
                </a:lnTo>
                <a:close/>
              </a:path>
            </a:pathLst>
          </a:custGeom>
          <a:blipFill>
            <a:blip r:embed="rId5"/>
            <a:stretch>
              <a:fillRect/>
            </a:stretch>
          </a:blipFill>
        </p:spPr>
        <p:txBody>
          <a:bodyPr/>
          <a:lstStyle/>
          <a:p>
            <a:endParaRPr lang="en-US"/>
          </a:p>
        </p:txBody>
      </p:sp>
      <p:grpSp>
        <p:nvGrpSpPr>
          <p:cNvPr id="5" name="Group 5"/>
          <p:cNvGrpSpPr>
            <a:grpSpLocks noChangeAspect="1"/>
          </p:cNvGrpSpPr>
          <p:nvPr/>
        </p:nvGrpSpPr>
        <p:grpSpPr>
          <a:xfrm rot="-186881">
            <a:off x="2649267" y="3408390"/>
            <a:ext cx="6002302" cy="4769016"/>
            <a:chOff x="0" y="0"/>
            <a:chExt cx="3901440" cy="3099816"/>
          </a:xfrm>
        </p:grpSpPr>
        <p:sp>
          <p:nvSpPr>
            <p:cNvPr id="6" name="Freeform 6"/>
            <p:cNvSpPr/>
            <p:nvPr/>
          </p:nvSpPr>
          <p:spPr>
            <a:xfrm>
              <a:off x="127000" y="190500"/>
              <a:ext cx="3657600" cy="2413000"/>
            </a:xfrm>
            <a:custGeom>
              <a:avLst/>
              <a:gdLst/>
              <a:ahLst/>
              <a:cxnLst/>
              <a:rect l="l" t="t" r="r" b="b"/>
              <a:pathLst>
                <a:path w="3657600" h="2413000">
                  <a:moveTo>
                    <a:pt x="3657600" y="2413000"/>
                  </a:moveTo>
                  <a:lnTo>
                    <a:pt x="0" y="2413000"/>
                  </a:lnTo>
                  <a:lnTo>
                    <a:pt x="0" y="0"/>
                  </a:lnTo>
                  <a:lnTo>
                    <a:pt x="3657600" y="0"/>
                  </a:lnTo>
                  <a:lnTo>
                    <a:pt x="3657600" y="2413000"/>
                  </a:lnTo>
                  <a:close/>
                </a:path>
              </a:pathLst>
            </a:custGeom>
            <a:blipFill>
              <a:blip r:embed="rId6"/>
              <a:stretch>
                <a:fillRect b="-799"/>
              </a:stretch>
            </a:blipFill>
          </p:spPr>
          <p:txBody>
            <a:bodyPr/>
            <a:lstStyle/>
            <a:p>
              <a:endParaRPr lang="en-US"/>
            </a:p>
          </p:txBody>
        </p:sp>
        <p:sp>
          <p:nvSpPr>
            <p:cNvPr id="7" name="Freeform 7"/>
            <p:cNvSpPr/>
            <p:nvPr/>
          </p:nvSpPr>
          <p:spPr>
            <a:xfrm>
              <a:off x="0" y="0"/>
              <a:ext cx="3901440" cy="3099816"/>
            </a:xfrm>
            <a:custGeom>
              <a:avLst/>
              <a:gdLst/>
              <a:ahLst/>
              <a:cxnLst/>
              <a:rect l="l" t="t" r="r" b="b"/>
              <a:pathLst>
                <a:path w="3901440" h="3099816">
                  <a:moveTo>
                    <a:pt x="3901440" y="3099816"/>
                  </a:moveTo>
                  <a:lnTo>
                    <a:pt x="0" y="3099816"/>
                  </a:lnTo>
                  <a:lnTo>
                    <a:pt x="0" y="0"/>
                  </a:lnTo>
                  <a:lnTo>
                    <a:pt x="3901440" y="0"/>
                  </a:lnTo>
                  <a:lnTo>
                    <a:pt x="3901440" y="3099816"/>
                  </a:lnTo>
                  <a:close/>
                </a:path>
              </a:pathLst>
            </a:custGeom>
            <a:blipFill>
              <a:blip r:embed="rId7"/>
              <a:stretch>
                <a:fillRect t="-29" b="-29"/>
              </a:stretch>
            </a:blipFill>
          </p:spPr>
          <p:txBody>
            <a:bodyPr/>
            <a:lstStyle/>
            <a:p>
              <a:endParaRPr lang="en-US"/>
            </a:p>
          </p:txBody>
        </p:sp>
      </p:grpSp>
      <p:sp>
        <p:nvSpPr>
          <p:cNvPr id="8" name="Freeform 8"/>
          <p:cNvSpPr/>
          <p:nvPr/>
        </p:nvSpPr>
        <p:spPr>
          <a:xfrm rot="6155389">
            <a:off x="6192216" y="7389776"/>
            <a:ext cx="3181077" cy="1431485"/>
          </a:xfrm>
          <a:custGeom>
            <a:avLst/>
            <a:gdLst/>
            <a:ahLst/>
            <a:cxnLst/>
            <a:rect l="l" t="t" r="r" b="b"/>
            <a:pathLst>
              <a:path w="3181077" h="1431485">
                <a:moveTo>
                  <a:pt x="0" y="0"/>
                </a:moveTo>
                <a:lnTo>
                  <a:pt x="3181078" y="0"/>
                </a:lnTo>
                <a:lnTo>
                  <a:pt x="3181078" y="1431485"/>
                </a:lnTo>
                <a:lnTo>
                  <a:pt x="0" y="1431485"/>
                </a:lnTo>
                <a:lnTo>
                  <a:pt x="0" y="0"/>
                </a:lnTo>
                <a:close/>
              </a:path>
            </a:pathLst>
          </a:custGeom>
          <a:blipFill>
            <a:blip r:embed="rId8"/>
            <a:stretch>
              <a:fillRect/>
            </a:stretch>
          </a:blipFill>
        </p:spPr>
        <p:txBody>
          <a:bodyPr/>
          <a:lstStyle/>
          <a:p>
            <a:endParaRPr lang="en-US"/>
          </a:p>
        </p:txBody>
      </p:sp>
      <p:sp>
        <p:nvSpPr>
          <p:cNvPr id="9" name="TextBox 9"/>
          <p:cNvSpPr txBox="1"/>
          <p:nvPr/>
        </p:nvSpPr>
        <p:spPr>
          <a:xfrm>
            <a:off x="4543957" y="955522"/>
            <a:ext cx="10677114" cy="1150715"/>
          </a:xfrm>
          <a:prstGeom prst="rect">
            <a:avLst/>
          </a:prstGeom>
        </p:spPr>
        <p:txBody>
          <a:bodyPr lIns="0" tIns="0" rIns="0" bIns="0" rtlCol="0" anchor="t">
            <a:spAutoFit/>
          </a:bodyPr>
          <a:lstStyle/>
          <a:p>
            <a:pPr marL="0" lvl="0" indent="0">
              <a:lnSpc>
                <a:spcPts val="8553"/>
              </a:lnSpc>
              <a:spcBef>
                <a:spcPct val="0"/>
              </a:spcBef>
            </a:pPr>
            <a:r>
              <a:rPr lang="en-US" sz="8553" u="none" strike="noStrike">
                <a:solidFill>
                  <a:srgbClr val="F5F5F3"/>
                </a:solidFill>
                <a:latin typeface="League Spartan"/>
              </a:rPr>
              <a:t>Technologies Used</a:t>
            </a:r>
          </a:p>
        </p:txBody>
      </p:sp>
      <p:sp>
        <p:nvSpPr>
          <p:cNvPr id="10" name="TextBox 10"/>
          <p:cNvSpPr txBox="1"/>
          <p:nvPr/>
        </p:nvSpPr>
        <p:spPr>
          <a:xfrm>
            <a:off x="9933794" y="3929657"/>
            <a:ext cx="7586520" cy="4467698"/>
          </a:xfrm>
          <a:prstGeom prst="rect">
            <a:avLst/>
          </a:prstGeom>
        </p:spPr>
        <p:txBody>
          <a:bodyPr lIns="0" tIns="0" rIns="0" bIns="0" rtlCol="0" anchor="t">
            <a:spAutoFit/>
          </a:bodyPr>
          <a:lstStyle/>
          <a:p>
            <a:pPr marL="0" lvl="0" indent="0" algn="r">
              <a:lnSpc>
                <a:spcPts val="4432"/>
              </a:lnSpc>
              <a:spcBef>
                <a:spcPct val="0"/>
              </a:spcBef>
            </a:pPr>
            <a:r>
              <a:rPr lang="en-US" sz="2954" u="none" strike="noStrike" dirty="0">
                <a:solidFill>
                  <a:srgbClr val="F5F5F3"/>
                </a:solidFill>
                <a:latin typeface="Glacial Indifference Bold"/>
              </a:rPr>
              <a:t>We can use technologies like React Native or Flutter for mobile development and Node.js or Django for the backend. Machine learning frameworks like TensorFlow or scikit-learn can help with personalized recommendations. Additionally, we can integrate APIs for nutrition data and fitness tracking.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325917"/>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dirty="0"/>
          </a:p>
        </p:txBody>
      </p:sp>
      <p:sp>
        <p:nvSpPr>
          <p:cNvPr id="3" name="Freeform 3"/>
          <p:cNvSpPr/>
          <p:nvPr/>
        </p:nvSpPr>
        <p:spPr>
          <a:xfrm>
            <a:off x="-1341120" y="-1539346"/>
            <a:ext cx="6641079" cy="6682846"/>
          </a:xfrm>
          <a:custGeom>
            <a:avLst/>
            <a:gdLst/>
            <a:ahLst/>
            <a:cxnLst/>
            <a:rect l="l" t="t" r="r" b="b"/>
            <a:pathLst>
              <a:path w="6641079" h="6682846">
                <a:moveTo>
                  <a:pt x="0" y="0"/>
                </a:moveTo>
                <a:lnTo>
                  <a:pt x="6641079" y="0"/>
                </a:lnTo>
                <a:lnTo>
                  <a:pt x="6641079" y="6682846"/>
                </a:lnTo>
                <a:lnTo>
                  <a:pt x="0" y="6682846"/>
                </a:lnTo>
                <a:lnTo>
                  <a:pt x="0" y="0"/>
                </a:lnTo>
                <a:close/>
              </a:path>
            </a:pathLst>
          </a:custGeom>
          <a:blipFill>
            <a:blip r:embed="rId3"/>
            <a:stretch>
              <a:fillRect/>
            </a:stretch>
          </a:blipFill>
        </p:spPr>
        <p:txBody>
          <a:bodyPr/>
          <a:lstStyle/>
          <a:p>
            <a:endParaRPr lang="en-US"/>
          </a:p>
        </p:txBody>
      </p:sp>
      <p:sp>
        <p:nvSpPr>
          <p:cNvPr id="20" name="TextBox 20"/>
          <p:cNvSpPr txBox="1"/>
          <p:nvPr/>
        </p:nvSpPr>
        <p:spPr>
          <a:xfrm>
            <a:off x="3319799" y="1171575"/>
            <a:ext cx="11648401" cy="1069975"/>
          </a:xfrm>
          <a:prstGeom prst="rect">
            <a:avLst/>
          </a:prstGeom>
        </p:spPr>
        <p:txBody>
          <a:bodyPr lIns="0" tIns="0" rIns="0" bIns="0" rtlCol="0" anchor="t">
            <a:spAutoFit/>
          </a:bodyPr>
          <a:lstStyle/>
          <a:p>
            <a:pPr marL="0" lvl="0" indent="0" algn="ctr">
              <a:lnSpc>
                <a:spcPts val="8000"/>
              </a:lnSpc>
            </a:pPr>
            <a:r>
              <a:rPr lang="en-US" sz="8000">
                <a:solidFill>
                  <a:srgbClr val="FFBD59"/>
                </a:solidFill>
                <a:latin typeface="League Spartan"/>
              </a:rPr>
              <a:t>The Team</a:t>
            </a:r>
          </a:p>
        </p:txBody>
      </p:sp>
      <p:sp>
        <p:nvSpPr>
          <p:cNvPr id="21" name="TextBox 21"/>
          <p:cNvSpPr txBox="1"/>
          <p:nvPr/>
        </p:nvSpPr>
        <p:spPr>
          <a:xfrm>
            <a:off x="4038600" y="3923364"/>
            <a:ext cx="2687924" cy="894219"/>
          </a:xfrm>
          <a:prstGeom prst="rect">
            <a:avLst/>
          </a:prstGeom>
        </p:spPr>
        <p:txBody>
          <a:bodyPr lIns="0" tIns="0" rIns="0" bIns="0" rtlCol="0" anchor="t">
            <a:spAutoFit/>
          </a:bodyPr>
          <a:lstStyle/>
          <a:p>
            <a:pPr>
              <a:lnSpc>
                <a:spcPts val="3410"/>
              </a:lnSpc>
            </a:pPr>
            <a:r>
              <a:rPr lang="en-US" sz="3410" dirty="0">
                <a:solidFill>
                  <a:srgbClr val="FFBD59"/>
                </a:solidFill>
                <a:latin typeface="Garet Bold"/>
              </a:rPr>
              <a:t>Konda Bhanu </a:t>
            </a:r>
            <a:r>
              <a:rPr lang="en-US" sz="3410" dirty="0" err="1">
                <a:solidFill>
                  <a:srgbClr val="FFBD59"/>
                </a:solidFill>
                <a:latin typeface="Garet Bold"/>
              </a:rPr>
              <a:t>teja</a:t>
            </a:r>
            <a:endParaRPr lang="en-US" sz="3410" dirty="0">
              <a:solidFill>
                <a:srgbClr val="FFBD59"/>
              </a:solidFill>
              <a:latin typeface="Garet Bold"/>
            </a:endParaRPr>
          </a:p>
        </p:txBody>
      </p:sp>
      <p:sp>
        <p:nvSpPr>
          <p:cNvPr id="22" name="TextBox 22"/>
          <p:cNvSpPr txBox="1"/>
          <p:nvPr/>
        </p:nvSpPr>
        <p:spPr>
          <a:xfrm>
            <a:off x="5382562" y="5143500"/>
            <a:ext cx="1859198" cy="296428"/>
          </a:xfrm>
          <a:prstGeom prst="rect">
            <a:avLst/>
          </a:prstGeom>
        </p:spPr>
        <p:txBody>
          <a:bodyPr lIns="0" tIns="0" rIns="0" bIns="0" rtlCol="0" anchor="t">
            <a:spAutoFit/>
          </a:bodyPr>
          <a:lstStyle/>
          <a:p>
            <a:pPr marL="0" lvl="0" indent="0">
              <a:lnSpc>
                <a:spcPts val="2387"/>
              </a:lnSpc>
            </a:pPr>
            <a:r>
              <a:rPr lang="en-US" sz="1705" spc="341" dirty="0">
                <a:solidFill>
                  <a:srgbClr val="FFFFFF"/>
                </a:solidFill>
                <a:latin typeface="Garet"/>
              </a:rPr>
              <a:t>22BCE7927</a:t>
            </a:r>
          </a:p>
        </p:txBody>
      </p:sp>
      <p:sp>
        <p:nvSpPr>
          <p:cNvPr id="23" name="TextBox 23"/>
          <p:cNvSpPr txBox="1"/>
          <p:nvPr/>
        </p:nvSpPr>
        <p:spPr>
          <a:xfrm>
            <a:off x="10591800" y="3717324"/>
            <a:ext cx="3150070" cy="1330236"/>
          </a:xfrm>
          <a:prstGeom prst="rect">
            <a:avLst/>
          </a:prstGeom>
        </p:spPr>
        <p:txBody>
          <a:bodyPr wrap="square" lIns="0" tIns="0" rIns="0" bIns="0" rtlCol="0" anchor="t">
            <a:spAutoFit/>
          </a:bodyPr>
          <a:lstStyle/>
          <a:p>
            <a:pPr marL="0" lvl="0" indent="0">
              <a:lnSpc>
                <a:spcPts val="3410"/>
              </a:lnSpc>
            </a:pPr>
            <a:r>
              <a:rPr lang="en-US" sz="3410" dirty="0">
                <a:solidFill>
                  <a:srgbClr val="FFBD59"/>
                </a:solidFill>
                <a:latin typeface="Garet Bold"/>
              </a:rPr>
              <a:t> Kolisetty Pavani </a:t>
            </a:r>
            <a:r>
              <a:rPr lang="en-US" sz="3410" dirty="0" err="1">
                <a:solidFill>
                  <a:srgbClr val="FFBD59"/>
                </a:solidFill>
                <a:latin typeface="Garet Bold"/>
              </a:rPr>
              <a:t>sri</a:t>
            </a:r>
            <a:r>
              <a:rPr lang="en-US" sz="3410" dirty="0">
                <a:solidFill>
                  <a:srgbClr val="FFBD59"/>
                </a:solidFill>
                <a:latin typeface="Garet Bold"/>
              </a:rPr>
              <a:t> </a:t>
            </a:r>
            <a:r>
              <a:rPr lang="en-US" sz="3410" dirty="0" err="1">
                <a:solidFill>
                  <a:srgbClr val="FFBD59"/>
                </a:solidFill>
                <a:latin typeface="Garet Bold"/>
              </a:rPr>
              <a:t>parimala</a:t>
            </a:r>
            <a:endParaRPr lang="en-US" sz="3410" dirty="0">
              <a:solidFill>
                <a:srgbClr val="FFBD59"/>
              </a:solidFill>
              <a:latin typeface="Garet Bold"/>
            </a:endParaRPr>
          </a:p>
        </p:txBody>
      </p:sp>
      <p:sp>
        <p:nvSpPr>
          <p:cNvPr id="24" name="TextBox 24"/>
          <p:cNvSpPr txBox="1"/>
          <p:nvPr/>
        </p:nvSpPr>
        <p:spPr>
          <a:xfrm>
            <a:off x="12192000" y="5047560"/>
            <a:ext cx="2260430" cy="283283"/>
          </a:xfrm>
          <a:prstGeom prst="rect">
            <a:avLst/>
          </a:prstGeom>
        </p:spPr>
        <p:txBody>
          <a:bodyPr wrap="square" lIns="0" tIns="0" rIns="0" bIns="0" rtlCol="0" anchor="t">
            <a:spAutoFit/>
          </a:bodyPr>
          <a:lstStyle/>
          <a:p>
            <a:pPr marL="0" lvl="0" indent="0">
              <a:lnSpc>
                <a:spcPts val="2387"/>
              </a:lnSpc>
            </a:pPr>
            <a:r>
              <a:rPr lang="en-US" sz="1705" spc="341" dirty="0">
                <a:solidFill>
                  <a:srgbClr val="FFFFFF"/>
                </a:solidFill>
                <a:latin typeface="Blinker"/>
              </a:rPr>
              <a:t>22MIS7174</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US" dirty="0"/>
          </a:p>
        </p:txBody>
      </p:sp>
      <p:sp>
        <p:nvSpPr>
          <p:cNvPr id="3" name="Freeform 3"/>
          <p:cNvSpPr/>
          <p:nvPr/>
        </p:nvSpPr>
        <p:spPr>
          <a:xfrm>
            <a:off x="0" y="0"/>
            <a:ext cx="18288000" cy="4273013"/>
          </a:xfrm>
          <a:custGeom>
            <a:avLst/>
            <a:gdLst/>
            <a:ahLst/>
            <a:cxnLst/>
            <a:rect l="l" t="t" r="r" b="b"/>
            <a:pathLst>
              <a:path w="18288000" h="4273013">
                <a:moveTo>
                  <a:pt x="0" y="0"/>
                </a:moveTo>
                <a:lnTo>
                  <a:pt x="18288000" y="0"/>
                </a:lnTo>
                <a:lnTo>
                  <a:pt x="18288000" y="4273013"/>
                </a:lnTo>
                <a:lnTo>
                  <a:pt x="0" y="4273013"/>
                </a:lnTo>
                <a:lnTo>
                  <a:pt x="0" y="0"/>
                </a:lnTo>
                <a:close/>
              </a:path>
            </a:pathLst>
          </a:custGeom>
          <a:blipFill>
            <a:blip r:embed="rId3"/>
            <a:stretch>
              <a:fillRect t="-255586"/>
            </a:stretch>
          </a:blipFill>
        </p:spPr>
        <p:txBody>
          <a:bodyPr/>
          <a:lstStyle/>
          <a:p>
            <a:endParaRPr lang="en-US"/>
          </a:p>
        </p:txBody>
      </p:sp>
      <p:sp>
        <p:nvSpPr>
          <p:cNvPr id="4" name="TextBox 4"/>
          <p:cNvSpPr txBox="1"/>
          <p:nvPr/>
        </p:nvSpPr>
        <p:spPr>
          <a:xfrm>
            <a:off x="3877720" y="5349478"/>
            <a:ext cx="10532560" cy="552074"/>
          </a:xfrm>
          <a:prstGeom prst="rect">
            <a:avLst/>
          </a:prstGeom>
        </p:spPr>
        <p:txBody>
          <a:bodyPr lIns="0" tIns="0" rIns="0" bIns="0" rtlCol="0" anchor="t">
            <a:spAutoFit/>
          </a:bodyPr>
          <a:lstStyle/>
          <a:p>
            <a:pPr algn="ctr">
              <a:lnSpc>
                <a:spcPts val="4320"/>
              </a:lnSpc>
            </a:pPr>
            <a:r>
              <a:rPr lang="en-US" sz="3600" spc="1152" dirty="0">
                <a:solidFill>
                  <a:srgbClr val="FFBD59"/>
                </a:solidFill>
                <a:latin typeface="Garet"/>
              </a:rPr>
              <a:t>HACKTOBER FEST</a:t>
            </a:r>
          </a:p>
        </p:txBody>
      </p:sp>
      <p:sp>
        <p:nvSpPr>
          <p:cNvPr id="5" name="TextBox 5"/>
          <p:cNvSpPr txBox="1"/>
          <p:nvPr/>
        </p:nvSpPr>
        <p:spPr>
          <a:xfrm>
            <a:off x="2510202" y="3613547"/>
            <a:ext cx="13267596" cy="1838325"/>
          </a:xfrm>
          <a:prstGeom prst="rect">
            <a:avLst/>
          </a:prstGeom>
        </p:spPr>
        <p:txBody>
          <a:bodyPr lIns="0" tIns="0" rIns="0" bIns="0" rtlCol="0" anchor="t">
            <a:spAutoFit/>
          </a:bodyPr>
          <a:lstStyle/>
          <a:p>
            <a:pPr algn="ctr">
              <a:lnSpc>
                <a:spcPts val="14400"/>
              </a:lnSpc>
            </a:pPr>
            <a:r>
              <a:rPr lang="en-US" sz="12000" dirty="0">
                <a:solidFill>
                  <a:srgbClr val="FFFFFF"/>
                </a:solidFill>
                <a:latin typeface="League Spartan"/>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TotalTime>
  <Words>512</Words>
  <Application>Microsoft Office PowerPoint</Application>
  <PresentationFormat>Custom</PresentationFormat>
  <Paragraphs>41</Paragraphs>
  <Slides>9</Slides>
  <Notes>0</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Pink Futuristic Dark Mode Technology Pitch Deck Presentation</dc:title>
  <dc:creator>Parimala Kolisetty</dc:creator>
  <cp:lastModifiedBy>bhanuteja.22bce7927@vitapstudent.ac.in</cp:lastModifiedBy>
  <cp:revision>6</cp:revision>
  <dcterms:created xsi:type="dcterms:W3CDTF">2006-08-16T00:00:00Z</dcterms:created>
  <dcterms:modified xsi:type="dcterms:W3CDTF">2023-10-28T06:19:32Z</dcterms:modified>
  <dc:identifier>DAFxrxF-qp8</dc:identifier>
</cp:coreProperties>
</file>